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57" r:id="rId5"/>
    <p:sldId id="259" r:id="rId6"/>
    <p:sldId id="260" r:id="rId7"/>
    <p:sldId id="261" r:id="rId8"/>
    <p:sldId id="263" r:id="rId9"/>
    <p:sldId id="264" r:id="rId10"/>
    <p:sldId id="265" r:id="rId11"/>
    <p:sldId id="268"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7B7BC2-F520-4961-B831-30596DC2A3FE}" type="datetimeFigureOut">
              <a:rPr lang="en-US" smtClean="0"/>
              <a:pPr/>
              <a:t>11/19/2018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7F862-2631-4892-91A8-0349FB44C66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7B7BC2-F520-4961-B831-30596DC2A3FE}" type="datetimeFigureOut">
              <a:rPr lang="en-US" smtClean="0"/>
              <a:pPr/>
              <a:t>11/19/2018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7F862-2631-4892-91A8-0349FB44C6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7B7BC2-F520-4961-B831-30596DC2A3FE}" type="datetimeFigureOut">
              <a:rPr lang="en-US" smtClean="0"/>
              <a:pPr/>
              <a:t>11/19/2018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7F862-2631-4892-91A8-0349FB44C6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7B7BC2-F520-4961-B831-30596DC2A3FE}" type="datetimeFigureOut">
              <a:rPr lang="en-US" smtClean="0"/>
              <a:pPr/>
              <a:t>11/19/2018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7F862-2631-4892-91A8-0349FB44C66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7B7BC2-F520-4961-B831-30596DC2A3FE}" type="datetimeFigureOut">
              <a:rPr lang="en-US" smtClean="0"/>
              <a:pPr/>
              <a:t>11/19/2018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7F862-2631-4892-91A8-0349FB44C66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7B7BC2-F520-4961-B831-30596DC2A3FE}" type="datetimeFigureOut">
              <a:rPr lang="en-US" smtClean="0"/>
              <a:pPr/>
              <a:t>11/19/2018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B7F862-2631-4892-91A8-0349FB44C66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7B7BC2-F520-4961-B831-30596DC2A3FE}" type="datetimeFigureOut">
              <a:rPr lang="en-US" smtClean="0"/>
              <a:pPr/>
              <a:t>11/19/2018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B7F862-2631-4892-91A8-0349FB44C6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7B7BC2-F520-4961-B831-30596DC2A3FE}" type="datetimeFigureOut">
              <a:rPr lang="en-US" smtClean="0"/>
              <a:pPr/>
              <a:t>11/19/2018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B7F862-2631-4892-91A8-0349FB44C6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7B7BC2-F520-4961-B831-30596DC2A3FE}" type="datetimeFigureOut">
              <a:rPr lang="en-US" smtClean="0"/>
              <a:pPr/>
              <a:t>11/19/2018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B7F862-2631-4892-91A8-0349FB44C6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B7BC2-F520-4961-B831-30596DC2A3FE}" type="datetimeFigureOut">
              <a:rPr lang="en-US" smtClean="0"/>
              <a:pPr/>
              <a:t>11/19/2018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B7F862-2631-4892-91A8-0349FB44C66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B7BC2-F520-4961-B831-30596DC2A3FE}" type="datetimeFigureOut">
              <a:rPr lang="en-US" smtClean="0"/>
              <a:pPr/>
              <a:t>11/19/2018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B7F862-2631-4892-91A8-0349FB44C66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7B7BC2-F520-4961-B831-30596DC2A3FE}" type="datetimeFigureOut">
              <a:rPr lang="en-US" smtClean="0"/>
              <a:pPr/>
              <a:t>11/19/2018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B7F862-2631-4892-91A8-0349FB44C6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838200"/>
            <a:ext cx="7772400" cy="1470025"/>
          </a:xfrm>
        </p:spPr>
        <p:txBody>
          <a:bodyPr>
            <a:normAutofit fontScale="90000"/>
          </a:bodyPr>
          <a:lstStyle/>
          <a:p>
            <a:r>
              <a:rPr lang="en-US" b="1" dirty="0" smtClean="0">
                <a:latin typeface="Times New Roman" pitchFamily="18" charset="0"/>
                <a:cs typeface="Times New Roman" pitchFamily="18" charset="0"/>
              </a:rPr>
              <a:t>Four Flap Grafting Methodology</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Pecans (</a:t>
            </a:r>
            <a:r>
              <a:rPr lang="en-US" b="1" i="1" dirty="0" err="1" smtClean="0">
                <a:latin typeface="Times New Roman" pitchFamily="18" charset="0"/>
                <a:cs typeface="Times New Roman" pitchFamily="18" charset="0"/>
              </a:rPr>
              <a:t>Carya</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illinoinensis</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2743200"/>
            <a:ext cx="6400800" cy="2590800"/>
          </a:xfrm>
        </p:spPr>
        <p:txBody>
          <a:bodyPr>
            <a:normAutofit/>
          </a:bodyPr>
          <a:lstStyle/>
          <a:p>
            <a:r>
              <a:rPr lang="en-US" dirty="0" smtClean="0">
                <a:latin typeface="Times New Roman" pitchFamily="18" charset="0"/>
                <a:cs typeface="Times New Roman" pitchFamily="18" charset="0"/>
              </a:rPr>
              <a:t>H. Randall Smith; Ph.D.</a:t>
            </a:r>
          </a:p>
          <a:p>
            <a:r>
              <a:rPr lang="en-US" dirty="0" smtClean="0">
                <a:latin typeface="Times New Roman" pitchFamily="18" charset="0"/>
                <a:cs typeface="Times New Roman" pitchFamily="18" charset="0"/>
              </a:rPr>
              <a:t>Alcorn Extension Program</a:t>
            </a:r>
          </a:p>
          <a:p>
            <a:r>
              <a:rPr lang="en-US" dirty="0" smtClean="0">
                <a:latin typeface="Times New Roman" pitchFamily="18" charset="0"/>
                <a:cs typeface="Times New Roman" pitchFamily="18" charset="0"/>
              </a:rPr>
              <a:t>State Horticulture Specialist and Agriculture Program Leader</a:t>
            </a:r>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Four Flap Grafting Methodology</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(After Care)</a:t>
            </a:r>
            <a:endParaRPr lang="en-US" dirty="0"/>
          </a:p>
        </p:txBody>
      </p:sp>
      <p:sp>
        <p:nvSpPr>
          <p:cNvPr id="3" name="Content Placeholder 2"/>
          <p:cNvSpPr>
            <a:spLocks noGrp="1"/>
          </p:cNvSpPr>
          <p:nvPr>
            <p:ph idx="1"/>
          </p:nvPr>
        </p:nvSpPr>
        <p:spPr/>
        <p:txBody>
          <a:bodyPr>
            <a:normAutofit/>
          </a:bodyPr>
          <a:lstStyle/>
          <a:p>
            <a:pPr algn="just"/>
            <a:r>
              <a:rPr lang="en-US" sz="2800" b="1" dirty="0" smtClean="0">
                <a:latin typeface="Times New Roman" pitchFamily="18" charset="0"/>
                <a:cs typeface="Times New Roman" pitchFamily="18" charset="0"/>
              </a:rPr>
              <a:t>Manage lateral branches below graft and this can be used to throttle the growth of scion and increase girth and reduce excessive terminal growth.</a:t>
            </a:r>
          </a:p>
          <a:p>
            <a:pPr algn="just"/>
            <a:r>
              <a:rPr lang="en-US" sz="2800" b="1" dirty="0" smtClean="0">
                <a:latin typeface="Times New Roman" pitchFamily="18" charset="0"/>
                <a:cs typeface="Times New Roman" pitchFamily="18" charset="0"/>
              </a:rPr>
              <a:t>Bag and foil should remain rest of year and remove in winter or August or September unless ants become a problem.</a:t>
            </a:r>
          </a:p>
          <a:p>
            <a:pPr algn="just"/>
            <a:r>
              <a:rPr lang="en-US" sz="2800" b="1" dirty="0" smtClean="0">
                <a:latin typeface="Times New Roman" pitchFamily="18" charset="0"/>
                <a:cs typeface="Times New Roman" pitchFamily="18" charset="0"/>
              </a:rPr>
              <a:t>Cut tape after scion growth begins to prevent girdling.</a:t>
            </a:r>
            <a:endParaRPr lang="en-US" sz="2800" b="1"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Four Flap Grafting Methodology</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(After Care)</a:t>
            </a:r>
            <a:endParaRPr lang="en-US" sz="3600" dirty="0"/>
          </a:p>
        </p:txBody>
      </p:sp>
      <p:sp>
        <p:nvSpPr>
          <p:cNvPr id="3" name="Content Placeholder 2"/>
          <p:cNvSpPr>
            <a:spLocks noGrp="1"/>
          </p:cNvSpPr>
          <p:nvPr>
            <p:ph idx="1"/>
          </p:nvPr>
        </p:nvSpPr>
        <p:spPr/>
        <p:txBody>
          <a:bodyPr>
            <a:normAutofit/>
          </a:bodyPr>
          <a:lstStyle/>
          <a:p>
            <a:pPr algn="just"/>
            <a:r>
              <a:rPr lang="en-US" sz="2800" b="1" dirty="0" smtClean="0">
                <a:latin typeface="Times New Roman" pitchFamily="18" charset="0"/>
                <a:cs typeface="Times New Roman" pitchFamily="18" charset="0"/>
              </a:rPr>
              <a:t>How does lateral growth control terminal growth?</a:t>
            </a:r>
          </a:p>
          <a:p>
            <a:pPr lvl="1" algn="just"/>
            <a:r>
              <a:rPr lang="en-US" sz="2400" b="1" dirty="0" smtClean="0">
                <a:latin typeface="Times New Roman" pitchFamily="18" charset="0"/>
                <a:cs typeface="Times New Roman" pitchFamily="18" charset="0"/>
              </a:rPr>
              <a:t>Increases the hormone </a:t>
            </a:r>
            <a:r>
              <a:rPr lang="en-US" sz="2400" b="1" dirty="0" err="1" smtClean="0">
                <a:latin typeface="Times New Roman" pitchFamily="18" charset="0"/>
                <a:cs typeface="Times New Roman" pitchFamily="18" charset="0"/>
              </a:rPr>
              <a:t>cytokinin</a:t>
            </a:r>
            <a:r>
              <a:rPr lang="en-US" sz="2400" b="1" dirty="0" smtClean="0">
                <a:latin typeface="Times New Roman" pitchFamily="18" charset="0"/>
                <a:cs typeface="Times New Roman" pitchFamily="18" charset="0"/>
              </a:rPr>
              <a:t>.</a:t>
            </a:r>
          </a:p>
          <a:p>
            <a:pPr lvl="2" algn="just"/>
            <a:r>
              <a:rPr lang="en-US" b="1" dirty="0" smtClean="0">
                <a:latin typeface="Times New Roman" pitchFamily="18" charset="0"/>
                <a:cs typeface="Times New Roman" pitchFamily="18" charset="0"/>
              </a:rPr>
              <a:t>This increase lateral branching and basal girth.</a:t>
            </a:r>
          </a:p>
          <a:p>
            <a:pPr lvl="2" algn="just"/>
            <a:r>
              <a:rPr lang="en-US" b="1" dirty="0" smtClean="0">
                <a:latin typeface="Times New Roman" pitchFamily="18" charset="0"/>
                <a:cs typeface="Times New Roman" pitchFamily="18" charset="0"/>
              </a:rPr>
              <a:t>Closer to terminal the more lateral branching.</a:t>
            </a:r>
          </a:p>
          <a:p>
            <a:pPr lvl="2" algn="just"/>
            <a:r>
              <a:rPr lang="en-US" b="1" dirty="0" smtClean="0">
                <a:latin typeface="Times New Roman" pitchFamily="18" charset="0"/>
                <a:cs typeface="Times New Roman" pitchFamily="18" charset="0"/>
              </a:rPr>
              <a:t>When cut terminal reduce </a:t>
            </a:r>
            <a:r>
              <a:rPr lang="en-US" b="1" dirty="0" err="1" smtClean="0">
                <a:latin typeface="Times New Roman" pitchFamily="18" charset="0"/>
                <a:cs typeface="Times New Roman" pitchFamily="18" charset="0"/>
              </a:rPr>
              <a:t>Auxin</a:t>
            </a:r>
            <a:r>
              <a:rPr lang="en-US" b="1" dirty="0" smtClean="0">
                <a:latin typeface="Times New Roman" pitchFamily="18" charset="0"/>
                <a:cs typeface="Times New Roman" pitchFamily="18" charset="0"/>
              </a:rPr>
              <a:t> and increase </a:t>
            </a:r>
            <a:r>
              <a:rPr lang="en-US" b="1" dirty="0" err="1" smtClean="0">
                <a:latin typeface="Times New Roman" pitchFamily="18" charset="0"/>
                <a:cs typeface="Times New Roman" pitchFamily="18" charset="0"/>
              </a:rPr>
              <a:t>Cytokinin</a:t>
            </a:r>
            <a:r>
              <a:rPr lang="en-US" b="1" dirty="0" smtClean="0">
                <a:latin typeface="Times New Roman" pitchFamily="18" charset="0"/>
                <a:cs typeface="Times New Roman" pitchFamily="18" charset="0"/>
              </a:rPr>
              <a:t>.</a:t>
            </a:r>
          </a:p>
          <a:p>
            <a:pPr lvl="1" algn="just"/>
            <a:r>
              <a:rPr lang="en-US" sz="2400" b="1" dirty="0" smtClean="0">
                <a:latin typeface="Times New Roman" pitchFamily="18" charset="0"/>
                <a:cs typeface="Times New Roman" pitchFamily="18" charset="0"/>
              </a:rPr>
              <a:t>Reduces hormone </a:t>
            </a:r>
            <a:r>
              <a:rPr lang="en-US" sz="2400" b="1" dirty="0" err="1" smtClean="0">
                <a:latin typeface="Times New Roman" pitchFamily="18" charset="0"/>
                <a:cs typeface="Times New Roman" pitchFamily="18" charset="0"/>
              </a:rPr>
              <a:t>Auxin</a:t>
            </a:r>
            <a:r>
              <a:rPr lang="en-US" sz="2400" b="1" dirty="0" smtClean="0">
                <a:latin typeface="Times New Roman" pitchFamily="18" charset="0"/>
                <a:cs typeface="Times New Roman" pitchFamily="18" charset="0"/>
              </a:rPr>
              <a:t> and </a:t>
            </a:r>
            <a:r>
              <a:rPr lang="en-US" sz="2400" b="1" dirty="0" err="1" smtClean="0">
                <a:latin typeface="Times New Roman" pitchFamily="18" charset="0"/>
                <a:cs typeface="Times New Roman" pitchFamily="18" charset="0"/>
              </a:rPr>
              <a:t>Gibberellic</a:t>
            </a:r>
            <a:r>
              <a:rPr lang="en-US" sz="2400" b="1" dirty="0" smtClean="0">
                <a:latin typeface="Times New Roman" pitchFamily="18" charset="0"/>
                <a:cs typeface="Times New Roman" pitchFamily="18" charset="0"/>
              </a:rPr>
              <a:t> Acid.</a:t>
            </a:r>
          </a:p>
          <a:p>
            <a:pPr lvl="2" algn="just"/>
            <a:r>
              <a:rPr lang="en-US" b="1" dirty="0" err="1" smtClean="0">
                <a:latin typeface="Times New Roman" pitchFamily="18" charset="0"/>
                <a:cs typeface="Times New Roman" pitchFamily="18" charset="0"/>
              </a:rPr>
              <a:t>Auxin</a:t>
            </a:r>
            <a:r>
              <a:rPr lang="en-US" b="1" dirty="0" smtClean="0">
                <a:latin typeface="Times New Roman" pitchFamily="18" charset="0"/>
                <a:cs typeface="Times New Roman" pitchFamily="18" charset="0"/>
              </a:rPr>
              <a:t> controls apical dominance (growth upward).</a:t>
            </a:r>
          </a:p>
          <a:p>
            <a:pPr lvl="2" algn="just"/>
            <a:r>
              <a:rPr lang="en-US" b="1" dirty="0" err="1" smtClean="0">
                <a:latin typeface="Times New Roman" pitchFamily="18" charset="0"/>
                <a:cs typeface="Times New Roman" pitchFamily="18" charset="0"/>
              </a:rPr>
              <a:t>Giberellic</a:t>
            </a:r>
            <a:r>
              <a:rPr lang="en-US" b="1" dirty="0" smtClean="0">
                <a:latin typeface="Times New Roman" pitchFamily="18" charset="0"/>
                <a:cs typeface="Times New Roman" pitchFamily="18" charset="0"/>
              </a:rPr>
              <a:t> Acid increases </a:t>
            </a:r>
            <a:r>
              <a:rPr lang="en-US" b="1" dirty="0" err="1" smtClean="0">
                <a:latin typeface="Times New Roman" pitchFamily="18" charset="0"/>
                <a:cs typeface="Times New Roman" pitchFamily="18" charset="0"/>
              </a:rPr>
              <a:t>internode</a:t>
            </a:r>
            <a:r>
              <a:rPr lang="en-US" b="1" dirty="0" smtClean="0">
                <a:latin typeface="Times New Roman" pitchFamily="18" charset="0"/>
                <a:cs typeface="Times New Roman" pitchFamily="18" charset="0"/>
              </a:rPr>
              <a:t> (region between nodes) elongation.</a:t>
            </a:r>
            <a:endParaRPr lang="en-US" b="1"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78362"/>
          </a:xfrm>
        </p:spPr>
        <p:txBody>
          <a:bodyPr>
            <a:normAutofit/>
          </a:bodyPr>
          <a:lstStyle/>
          <a:p>
            <a:r>
              <a:rPr lang="en-US" b="1" dirty="0" smtClean="0">
                <a:latin typeface="Times New Roman" pitchFamily="18" charset="0"/>
                <a:cs typeface="Times New Roman" pitchFamily="18" charset="0"/>
              </a:rPr>
              <a:t>Four Flap Grafting Methodology</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Questions???)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Four Flap Grafting </a:t>
            </a:r>
            <a:r>
              <a:rPr lang="en-US" b="1" dirty="0" smtClean="0">
                <a:latin typeface="Times New Roman" pitchFamily="18" charset="0"/>
                <a:cs typeface="Times New Roman" pitchFamily="18" charset="0"/>
              </a:rPr>
              <a:t>Methodology</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(History of pecans)</a:t>
            </a:r>
            <a:endParaRPr lang="en-US" dirty="0"/>
          </a:p>
        </p:txBody>
      </p:sp>
      <p:sp>
        <p:nvSpPr>
          <p:cNvPr id="3" name="Content Placeholder 2"/>
          <p:cNvSpPr>
            <a:spLocks noGrp="1"/>
          </p:cNvSpPr>
          <p:nvPr>
            <p:ph idx="1"/>
          </p:nvPr>
        </p:nvSpPr>
        <p:spPr>
          <a:xfrm>
            <a:off x="304800" y="1447800"/>
            <a:ext cx="8534400" cy="4678363"/>
          </a:xfrm>
        </p:spPr>
        <p:txBody>
          <a:bodyPr>
            <a:noAutofit/>
          </a:bodyPr>
          <a:lstStyle/>
          <a:p>
            <a:pPr algn="just"/>
            <a:r>
              <a:rPr lang="en-US" sz="2300" b="1" dirty="0" smtClean="0">
                <a:latin typeface="Times New Roman" pitchFamily="18" charset="0"/>
                <a:cs typeface="Times New Roman" pitchFamily="18" charset="0"/>
              </a:rPr>
              <a:t>The history of pecans can be traced to the early explorers and early Indian tribes.</a:t>
            </a:r>
          </a:p>
          <a:p>
            <a:pPr algn="just"/>
            <a:r>
              <a:rPr lang="en-US" sz="2300" b="1" dirty="0" smtClean="0">
                <a:latin typeface="Times New Roman" pitchFamily="18" charset="0"/>
                <a:cs typeface="Times New Roman" pitchFamily="18" charset="0"/>
              </a:rPr>
              <a:t>Is native to Southern river valleys of AL, GA, MS, LA, OK, TX, NM, AZ and others.</a:t>
            </a:r>
          </a:p>
          <a:p>
            <a:pPr algn="just"/>
            <a:r>
              <a:rPr lang="en-US" sz="2300" b="1" dirty="0" smtClean="0">
                <a:latin typeface="Times New Roman" pitchFamily="18" charset="0"/>
                <a:cs typeface="Times New Roman" pitchFamily="18" charset="0"/>
              </a:rPr>
              <a:t>Many varieties named for Indian tribes (Choctaws, Apache, Mohawks and etc.).</a:t>
            </a:r>
          </a:p>
          <a:p>
            <a:pPr lvl="1" algn="just"/>
            <a:r>
              <a:rPr lang="en-US" sz="2300" b="1" dirty="0" smtClean="0">
                <a:latin typeface="Times New Roman" pitchFamily="18" charset="0"/>
                <a:cs typeface="Times New Roman" pitchFamily="18" charset="0"/>
              </a:rPr>
              <a:t>Planted the nuts at camp sites and returned to them in their season (biennial producers)</a:t>
            </a:r>
          </a:p>
          <a:p>
            <a:pPr lvl="1" algn="just"/>
            <a:r>
              <a:rPr lang="en-US" sz="2300" b="1" dirty="0" smtClean="0">
                <a:latin typeface="Times New Roman" pitchFamily="18" charset="0"/>
                <a:cs typeface="Times New Roman" pitchFamily="18" charset="0"/>
              </a:rPr>
              <a:t>Used all parts of the pecan for nutrition and festival drinks.</a:t>
            </a:r>
          </a:p>
          <a:p>
            <a:pPr algn="just"/>
            <a:r>
              <a:rPr lang="en-US" sz="2300" b="1" dirty="0" smtClean="0">
                <a:latin typeface="Times New Roman" pitchFamily="18" charset="0"/>
                <a:cs typeface="Times New Roman" pitchFamily="18" charset="0"/>
              </a:rPr>
              <a:t>George Washington planted them at Mt. Vernon and still exist.</a:t>
            </a:r>
          </a:p>
          <a:p>
            <a:pPr algn="just"/>
            <a:r>
              <a:rPr lang="en-US" sz="2300" b="1" dirty="0" smtClean="0">
                <a:latin typeface="Times New Roman" pitchFamily="18" charset="0"/>
                <a:cs typeface="Times New Roman" pitchFamily="18" charset="0"/>
              </a:rPr>
              <a:t>Oldest orchard in world planted in 1890 is Moss orchard in Raymond, MS and still bears pecans.</a:t>
            </a:r>
            <a:endParaRPr lang="en-US" sz="2300" b="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143000"/>
          </a:xfrm>
        </p:spPr>
        <p:txBody>
          <a:bodyPr>
            <a:noAutofit/>
          </a:bodyPr>
          <a:lstStyle/>
          <a:p>
            <a:r>
              <a:rPr lang="en-US" sz="3600" b="1" dirty="0" smtClean="0">
                <a:latin typeface="Times New Roman" pitchFamily="18" charset="0"/>
                <a:cs typeface="Times New Roman" pitchFamily="18" charset="0"/>
              </a:rPr>
              <a:t>Four Flap Grafting </a:t>
            </a:r>
            <a:r>
              <a:rPr lang="en-US" sz="3600" b="1" dirty="0" smtClean="0">
                <a:latin typeface="Times New Roman" pitchFamily="18" charset="0"/>
                <a:cs typeface="Times New Roman" pitchFamily="18" charset="0"/>
              </a:rPr>
              <a:t>Methodology</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(Why Graft)</a:t>
            </a:r>
            <a:br>
              <a:rPr lang="en-US" sz="3600" b="1" dirty="0" smtClean="0">
                <a:latin typeface="Times New Roman" pitchFamily="18" charset="0"/>
                <a:cs typeface="Times New Roman" pitchFamily="18" charset="0"/>
              </a:rPr>
            </a:br>
            <a:endParaRPr lang="en-US" sz="3600" dirty="0"/>
          </a:p>
        </p:txBody>
      </p:sp>
      <p:sp>
        <p:nvSpPr>
          <p:cNvPr id="3" name="Content Placeholder 2"/>
          <p:cNvSpPr>
            <a:spLocks noGrp="1"/>
          </p:cNvSpPr>
          <p:nvPr>
            <p:ph idx="1"/>
          </p:nvPr>
        </p:nvSpPr>
        <p:spPr>
          <a:xfrm>
            <a:off x="457200" y="1143000"/>
            <a:ext cx="8229600" cy="5181600"/>
          </a:xfrm>
        </p:spPr>
        <p:txBody>
          <a:bodyPr>
            <a:normAutofit fontScale="92500" lnSpcReduction="10000"/>
          </a:bodyPr>
          <a:lstStyle/>
          <a:p>
            <a:pPr algn="just"/>
            <a:r>
              <a:rPr lang="en-US" sz="2500" b="1" dirty="0" smtClean="0">
                <a:latin typeface="Times New Roman" pitchFamily="18" charset="0"/>
                <a:cs typeface="Times New Roman" pitchFamily="18" charset="0"/>
              </a:rPr>
              <a:t>Why graft?  It guarantees a known and desired often improved </a:t>
            </a:r>
            <a:r>
              <a:rPr lang="en-US" sz="2500" b="1" dirty="0" err="1" smtClean="0">
                <a:latin typeface="Times New Roman" pitchFamily="18" charset="0"/>
                <a:cs typeface="Times New Roman" pitchFamily="18" charset="0"/>
              </a:rPr>
              <a:t>germplasm</a:t>
            </a:r>
            <a:r>
              <a:rPr lang="en-US" sz="2500" b="1" dirty="0" smtClean="0">
                <a:latin typeface="Times New Roman" pitchFamily="18" charset="0"/>
                <a:cs typeface="Times New Roman" pitchFamily="18" charset="0"/>
              </a:rPr>
              <a:t>.  The scion or graft wood is placed onto a desired root-stock usually the same species however, there are times we place them onto different species.  For example pecan grafted onto hickory (</a:t>
            </a:r>
            <a:r>
              <a:rPr lang="en-US" sz="2500" b="1" dirty="0" err="1" smtClean="0">
                <a:latin typeface="Times New Roman" pitchFamily="18" charset="0"/>
                <a:cs typeface="Times New Roman" pitchFamily="18" charset="0"/>
              </a:rPr>
              <a:t>hickan</a:t>
            </a:r>
            <a:r>
              <a:rPr lang="en-US" sz="2500" b="1" dirty="0" smtClean="0">
                <a:latin typeface="Times New Roman" pitchFamily="18" charset="0"/>
                <a:cs typeface="Times New Roman" pitchFamily="18" charset="0"/>
              </a:rPr>
              <a:t>).</a:t>
            </a:r>
          </a:p>
          <a:p>
            <a:pPr algn="just"/>
            <a:r>
              <a:rPr lang="en-US" sz="2500" b="1" dirty="0" smtClean="0">
                <a:latin typeface="Times New Roman" pitchFamily="18" charset="0"/>
                <a:cs typeface="Times New Roman" pitchFamily="18" charset="0"/>
              </a:rPr>
              <a:t>Other advantages of grafting is that there are many native pecan trees growing along fence rows, in pastures or abandoned lots across the pecan belt and it provides an opportunity to improve the quality of the native pecan, know what you have and improve marketability.</a:t>
            </a:r>
          </a:p>
          <a:p>
            <a:pPr algn="just"/>
            <a:r>
              <a:rPr lang="en-US" sz="2500" b="1" dirty="0" smtClean="0">
                <a:latin typeface="Times New Roman" pitchFamily="18" charset="0"/>
                <a:cs typeface="Times New Roman" pitchFamily="18" charset="0"/>
              </a:rPr>
              <a:t>Remember, the native pecan or seedling does is not consistent in size or quality.  A pecan nut planted of a known variety will not return to the original variety due to lack of genetic homeostasis.</a:t>
            </a:r>
          </a:p>
          <a:p>
            <a:pPr algn="just"/>
            <a:r>
              <a:rPr lang="en-US" sz="2500" b="1" dirty="0" smtClean="0">
                <a:latin typeface="Times New Roman" pitchFamily="18" charset="0"/>
                <a:cs typeface="Times New Roman" pitchFamily="18" charset="0"/>
              </a:rPr>
              <a:t>This is why we graft pecans.</a:t>
            </a:r>
          </a:p>
          <a:p>
            <a:endParaRPr lang="en-US" sz="2400" b="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Times New Roman" pitchFamily="18" charset="0"/>
                <a:cs typeface="Times New Roman" pitchFamily="18" charset="0"/>
              </a:rPr>
              <a:t>Four Flap Grafting </a:t>
            </a:r>
            <a:r>
              <a:rPr lang="en-US" sz="3600" b="1" dirty="0" smtClean="0">
                <a:latin typeface="Times New Roman" pitchFamily="18" charset="0"/>
                <a:cs typeface="Times New Roman" pitchFamily="18" charset="0"/>
              </a:rPr>
              <a:t>Methodology</a:t>
            </a:r>
            <a:br>
              <a:rPr lang="en-US" sz="3600" b="1" dirty="0" smtClean="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914400"/>
            <a:ext cx="8458200" cy="5638800"/>
          </a:xfrm>
        </p:spPr>
        <p:txBody>
          <a:bodyPr>
            <a:normAutofit/>
          </a:bodyPr>
          <a:lstStyle/>
          <a:p>
            <a:pPr algn="just"/>
            <a:r>
              <a:rPr lang="en-US" sz="2800" b="1" dirty="0" smtClean="0">
                <a:latin typeface="Times New Roman" pitchFamily="18" charset="0"/>
                <a:cs typeface="Times New Roman" pitchFamily="18" charset="0"/>
              </a:rPr>
              <a:t>There are many methods of grafting pecan trees (</a:t>
            </a:r>
            <a:r>
              <a:rPr lang="en-US" sz="2800" b="1" i="1" dirty="0" smtClean="0">
                <a:latin typeface="Times New Roman" pitchFamily="18" charset="0"/>
                <a:cs typeface="Times New Roman" pitchFamily="18" charset="0"/>
              </a:rPr>
              <a:t>i.e.</a:t>
            </a:r>
            <a:r>
              <a:rPr lang="en-US" sz="2800" b="1" dirty="0" smtClean="0">
                <a:latin typeface="Times New Roman" pitchFamily="18" charset="0"/>
                <a:cs typeface="Times New Roman" pitchFamily="18" charset="0"/>
              </a:rPr>
              <a:t>; cleft graft, in-lay bark graft, ring budding and many other methods of propagation).</a:t>
            </a:r>
          </a:p>
          <a:p>
            <a:pPr algn="just"/>
            <a:r>
              <a:rPr lang="en-US" sz="2800" b="1" dirty="0" smtClean="0">
                <a:latin typeface="Times New Roman" pitchFamily="18" charset="0"/>
                <a:cs typeface="Times New Roman" pitchFamily="18" charset="0"/>
              </a:rPr>
              <a:t>However, the easiest method is the four-flap or banana grafting method.</a:t>
            </a:r>
          </a:p>
          <a:p>
            <a:pPr lvl="1" algn="just"/>
            <a:r>
              <a:rPr lang="en-US" sz="2400" b="1" dirty="0" smtClean="0">
                <a:latin typeface="Times New Roman" pitchFamily="18" charset="0"/>
                <a:cs typeface="Times New Roman" pitchFamily="18" charset="0"/>
              </a:rPr>
              <a:t>This method increases the chances of better cambial (region of active cell division producing callus formation) contact compared to the other methods.</a:t>
            </a:r>
          </a:p>
          <a:p>
            <a:pPr lvl="1" algn="just"/>
            <a:r>
              <a:rPr lang="en-US" sz="2400" b="1" dirty="0" smtClean="0">
                <a:latin typeface="Times New Roman" pitchFamily="18" charset="0"/>
                <a:cs typeface="Times New Roman" pitchFamily="18" charset="0"/>
              </a:rPr>
              <a:t>Generally a two year old tree can be grafted successfully.  Size of trunk can be 3/8” to 1.0” in diameter.</a:t>
            </a:r>
          </a:p>
          <a:p>
            <a:pPr lvl="1" algn="just"/>
            <a:r>
              <a:rPr lang="en-US" sz="2400" b="1" dirty="0" smtClean="0">
                <a:latin typeface="Times New Roman" pitchFamily="18" charset="0"/>
                <a:cs typeface="Times New Roman" pitchFamily="18" charset="0"/>
              </a:rPr>
              <a:t>It is desirable for the scion an root stock be of same size  but can work if scion is 25% smaller or larger in size.</a:t>
            </a:r>
          </a:p>
          <a:p>
            <a:pPr lvl="1" algn="just"/>
            <a:endParaRPr lang="en-US" sz="2400" b="1" dirty="0" smtClean="0">
              <a:latin typeface="Times New Roman" pitchFamily="18" charset="0"/>
              <a:cs typeface="Times New Roman" pitchFamily="18" charset="0"/>
            </a:endParaRPr>
          </a:p>
          <a:p>
            <a:pPr lvl="1" algn="just"/>
            <a:endParaRPr lang="en-US" sz="2400" b="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Four Flap Grafting </a:t>
            </a:r>
            <a:r>
              <a:rPr lang="en-US" b="1" dirty="0" smtClean="0">
                <a:latin typeface="Times New Roman" pitchFamily="18" charset="0"/>
                <a:cs typeface="Times New Roman" pitchFamily="18" charset="0"/>
              </a:rPr>
              <a:t>Methodology</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(Root Stocks)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rmAutofit/>
          </a:bodyPr>
          <a:lstStyle/>
          <a:p>
            <a:r>
              <a:rPr lang="en-US" sz="2800" b="1" dirty="0" smtClean="0">
                <a:latin typeface="Times New Roman" pitchFamily="18" charset="0"/>
                <a:cs typeface="Times New Roman" pitchFamily="18" charset="0"/>
              </a:rPr>
              <a:t>Best way to get started plant a nut of an acceptable pecan variety.</a:t>
            </a:r>
          </a:p>
          <a:p>
            <a:pPr lvl="1"/>
            <a:r>
              <a:rPr lang="en-US" sz="2400" b="1" dirty="0" smtClean="0">
                <a:latin typeface="Times New Roman" pitchFamily="18" charset="0"/>
                <a:cs typeface="Times New Roman" pitchFamily="18" charset="0"/>
              </a:rPr>
              <a:t>This variety will not come back true </a:t>
            </a:r>
            <a:r>
              <a:rPr lang="en-US" sz="2400" b="1" dirty="0" smtClean="0">
                <a:latin typeface="Times New Roman" pitchFamily="18" charset="0"/>
                <a:cs typeface="Times New Roman" pitchFamily="18" charset="0"/>
              </a:rPr>
              <a:t>from seed but </a:t>
            </a:r>
            <a:r>
              <a:rPr lang="en-US" sz="2400" b="1" dirty="0" smtClean="0">
                <a:latin typeface="Times New Roman" pitchFamily="18" charset="0"/>
                <a:cs typeface="Times New Roman" pitchFamily="18" charset="0"/>
              </a:rPr>
              <a:t>still carries some desirable traits that can be passed along to the newly grafted scion.</a:t>
            </a:r>
          </a:p>
          <a:p>
            <a:pPr lvl="1"/>
            <a:r>
              <a:rPr lang="en-US" sz="2400" b="1" dirty="0" smtClean="0">
                <a:latin typeface="Times New Roman" pitchFamily="18" charset="0"/>
                <a:cs typeface="Times New Roman" pitchFamily="18" charset="0"/>
              </a:rPr>
              <a:t>In essence genetic information is passed from the root stock parent to the new grafted </a:t>
            </a:r>
            <a:r>
              <a:rPr lang="en-US" sz="2400" b="1" dirty="0" err="1" smtClean="0">
                <a:latin typeface="Times New Roman" pitchFamily="18" charset="0"/>
                <a:cs typeface="Times New Roman" pitchFamily="18" charset="0"/>
              </a:rPr>
              <a:t>germplasm</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and vice-versa.</a:t>
            </a:r>
          </a:p>
          <a:p>
            <a:pPr lvl="1"/>
            <a:r>
              <a:rPr lang="en-US" sz="2400" b="1" dirty="0" smtClean="0">
                <a:latin typeface="Times New Roman" pitchFamily="18" charset="0"/>
                <a:cs typeface="Times New Roman" pitchFamily="18" charset="0"/>
              </a:rPr>
              <a:t>However, the newly grafted </a:t>
            </a:r>
            <a:r>
              <a:rPr lang="en-US" sz="2400" b="1" dirty="0" err="1" smtClean="0">
                <a:latin typeface="Times New Roman" pitchFamily="18" charset="0"/>
                <a:cs typeface="Times New Roman" pitchFamily="18" charset="0"/>
              </a:rPr>
              <a:t>germplasm</a:t>
            </a:r>
            <a:r>
              <a:rPr lang="en-US" sz="2400" b="1" dirty="0" smtClean="0">
                <a:latin typeface="Times New Roman" pitchFamily="18" charset="0"/>
                <a:cs typeface="Times New Roman" pitchFamily="18" charset="0"/>
              </a:rPr>
              <a:t> will dictate nut type and quality based on the variety scion wood was taken.</a:t>
            </a:r>
            <a:endParaRPr lang="en-US" sz="2400" b="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sz="4000" b="1" dirty="0" smtClean="0">
                <a:latin typeface="Times New Roman" pitchFamily="18" charset="0"/>
                <a:cs typeface="Times New Roman" pitchFamily="18" charset="0"/>
              </a:rPr>
              <a:t>Four Flap Grafting </a:t>
            </a:r>
            <a:r>
              <a:rPr lang="en-US" sz="4000" b="1" dirty="0" smtClean="0">
                <a:latin typeface="Times New Roman" pitchFamily="18" charset="0"/>
                <a:cs typeface="Times New Roman" pitchFamily="18" charset="0"/>
              </a:rPr>
              <a:t>Methodology</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(Scion Collection)</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381000" y="1371600"/>
            <a:ext cx="8305800" cy="4830763"/>
          </a:xfrm>
        </p:spPr>
        <p:txBody>
          <a:bodyPr>
            <a:normAutofit lnSpcReduction="10000"/>
          </a:bodyPr>
          <a:lstStyle/>
          <a:p>
            <a:pPr algn="just"/>
            <a:r>
              <a:rPr lang="en-US" sz="2800" b="1" dirty="0" smtClean="0">
                <a:latin typeface="Times New Roman" pitchFamily="18" charset="0"/>
                <a:cs typeface="Times New Roman" pitchFamily="18" charset="0"/>
              </a:rPr>
              <a:t>Most grafting failures come from purchasing scions that were poorly prepared or cared for or not following the appropriate measures at home.</a:t>
            </a:r>
          </a:p>
          <a:p>
            <a:pPr algn="just"/>
            <a:r>
              <a:rPr lang="en-US" sz="2800" b="1" dirty="0" smtClean="0">
                <a:latin typeface="Times New Roman" pitchFamily="18" charset="0"/>
                <a:cs typeface="Times New Roman" pitchFamily="18" charset="0"/>
              </a:rPr>
              <a:t>Scions are often collected from known varieties during the dormancy stages before bud break.  This is generally mid-January through early-March.</a:t>
            </a:r>
          </a:p>
          <a:p>
            <a:pPr algn="just"/>
            <a:r>
              <a:rPr lang="en-US" sz="2800" b="1" dirty="0" smtClean="0">
                <a:latin typeface="Times New Roman" pitchFamily="18" charset="0"/>
                <a:cs typeface="Times New Roman" pitchFamily="18" charset="0"/>
              </a:rPr>
              <a:t>Do not collect wood from 2 to 3 year old tissues.</a:t>
            </a:r>
          </a:p>
          <a:p>
            <a:pPr algn="just"/>
            <a:r>
              <a:rPr lang="en-US" sz="2800" b="1" dirty="0" smtClean="0">
                <a:latin typeface="Times New Roman" pitchFamily="18" charset="0"/>
                <a:cs typeface="Times New Roman" pitchFamily="18" charset="0"/>
              </a:rPr>
              <a:t>Collect scions from disease free trees.</a:t>
            </a:r>
          </a:p>
          <a:p>
            <a:pPr algn="just"/>
            <a:r>
              <a:rPr lang="en-US" sz="2800" b="1" dirty="0" smtClean="0">
                <a:latin typeface="Times New Roman" pitchFamily="18" charset="0"/>
                <a:cs typeface="Times New Roman" pitchFamily="18" charset="0"/>
              </a:rPr>
              <a:t>Cut scions in 6 to 8” segments.</a:t>
            </a:r>
          </a:p>
          <a:p>
            <a:pPr algn="just"/>
            <a:r>
              <a:rPr lang="en-US" sz="2800" b="1" dirty="0" smtClean="0">
                <a:latin typeface="Times New Roman" pitchFamily="18" charset="0"/>
                <a:cs typeface="Times New Roman" pitchFamily="18" charset="0"/>
              </a:rPr>
              <a:t>Bundle 25 pieces together.</a:t>
            </a:r>
          </a:p>
          <a:p>
            <a:pPr algn="just"/>
            <a:endParaRPr lang="en-US" sz="2800" b="1" dirty="0" smtClean="0">
              <a:latin typeface="Times New Roman" pitchFamily="18" charset="0"/>
              <a:cs typeface="Times New Roman" pitchFamily="18" charset="0"/>
            </a:endParaRPr>
          </a:p>
          <a:p>
            <a:pPr algn="just"/>
            <a:endParaRPr lang="en-US" sz="2800" b="1" dirty="0" smtClean="0">
              <a:latin typeface="Times New Roman" pitchFamily="18" charset="0"/>
              <a:cs typeface="Times New Roman" pitchFamily="18" charset="0"/>
            </a:endParaRPr>
          </a:p>
          <a:p>
            <a:pPr algn="just"/>
            <a:endParaRPr lang="en-US" sz="2800" b="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Four Flap Grafting Methodology</a:t>
            </a:r>
            <a:endParaRPr lang="en-US" dirty="0"/>
          </a:p>
        </p:txBody>
      </p:sp>
      <p:sp>
        <p:nvSpPr>
          <p:cNvPr id="3" name="Content Placeholder 2"/>
          <p:cNvSpPr>
            <a:spLocks noGrp="1"/>
          </p:cNvSpPr>
          <p:nvPr>
            <p:ph idx="1"/>
          </p:nvPr>
        </p:nvSpPr>
        <p:spPr>
          <a:xfrm>
            <a:off x="457200" y="1219200"/>
            <a:ext cx="8229600" cy="5105400"/>
          </a:xfrm>
        </p:spPr>
        <p:txBody>
          <a:bodyPr>
            <a:normAutofit fontScale="85000" lnSpcReduction="10000"/>
          </a:bodyPr>
          <a:lstStyle/>
          <a:p>
            <a:pPr algn="just"/>
            <a:r>
              <a:rPr lang="en-US" b="1" dirty="0" smtClean="0">
                <a:latin typeface="Times New Roman" pitchFamily="18" charset="0"/>
                <a:cs typeface="Times New Roman" pitchFamily="18" charset="0"/>
              </a:rPr>
              <a:t>Treat ends with paraffin wax to prevent drying</a:t>
            </a:r>
            <a:r>
              <a:rPr lang="en-US" b="1" dirty="0" smtClean="0">
                <a:latin typeface="Times New Roman" pitchFamily="18" charset="0"/>
                <a:cs typeface="Times New Roman" pitchFamily="18" charset="0"/>
              </a:rPr>
              <a:t>.  Not used today.</a:t>
            </a:r>
            <a:endParaRPr lang="en-US" b="1"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Tag and wrap in wet newspaper and place into plastic bag.</a:t>
            </a:r>
          </a:p>
          <a:p>
            <a:pPr algn="just"/>
            <a:r>
              <a:rPr lang="en-US" b="1" dirty="0" smtClean="0">
                <a:latin typeface="Times New Roman" pitchFamily="18" charset="0"/>
                <a:cs typeface="Times New Roman" pitchFamily="18" charset="0"/>
              </a:rPr>
              <a:t>Store in a refrigerator with temperature set about 33 degrees Fahrenheit. </a:t>
            </a:r>
          </a:p>
          <a:p>
            <a:pPr algn="just"/>
            <a:r>
              <a:rPr lang="en-US" b="1" dirty="0" smtClean="0">
                <a:latin typeface="Times New Roman" pitchFamily="18" charset="0"/>
                <a:cs typeface="Times New Roman" pitchFamily="18" charset="0"/>
              </a:rPr>
              <a:t>Never store in a freezer or allow scions to freeze.</a:t>
            </a:r>
          </a:p>
          <a:p>
            <a:pPr algn="just"/>
            <a:r>
              <a:rPr lang="en-US" b="1" dirty="0" smtClean="0">
                <a:latin typeface="Times New Roman" pitchFamily="18" charset="0"/>
                <a:cs typeface="Times New Roman" pitchFamily="18" charset="0"/>
              </a:rPr>
              <a:t>Be sure to label your scions.</a:t>
            </a:r>
          </a:p>
          <a:p>
            <a:pPr algn="just"/>
            <a:r>
              <a:rPr lang="en-US" b="1" dirty="0" smtClean="0">
                <a:latin typeface="Times New Roman" pitchFamily="18" charset="0"/>
                <a:cs typeface="Times New Roman" pitchFamily="18" charset="0"/>
              </a:rPr>
              <a:t>Collect scions from young trees that are actively growing</a:t>
            </a:r>
            <a:r>
              <a:rPr lang="en-US" b="1" dirty="0" smtClean="0">
                <a:latin typeface="Times New Roman" pitchFamily="18" charset="0"/>
                <a:cs typeface="Times New Roman" pitchFamily="18" charset="0"/>
              </a:rPr>
              <a:t>.</a:t>
            </a:r>
          </a:p>
          <a:p>
            <a:pPr algn="just"/>
            <a:r>
              <a:rPr lang="en-US" b="1" dirty="0" smtClean="0">
                <a:latin typeface="Times New Roman" pitchFamily="18" charset="0"/>
                <a:cs typeface="Times New Roman" pitchFamily="18" charset="0"/>
              </a:rPr>
              <a:t>When grafting keep scions in cooler away from sun and drying elements.</a:t>
            </a:r>
            <a:endParaRPr lang="en-US" b="1" dirty="0" smtClean="0">
              <a:latin typeface="Times New Roman" pitchFamily="18" charset="0"/>
              <a:cs typeface="Times New Roman" pitchFamily="18" charset="0"/>
            </a:endParaRPr>
          </a:p>
          <a:p>
            <a:pPr algn="just"/>
            <a:endParaRPr lang="en-US"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Four Flap Grafting </a:t>
            </a:r>
            <a:r>
              <a:rPr lang="en-US" b="1" dirty="0" smtClean="0">
                <a:latin typeface="Times New Roman" pitchFamily="18" charset="0"/>
                <a:cs typeface="Times New Roman" pitchFamily="18" charset="0"/>
              </a:rPr>
              <a:t>Methodology</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(Grafting)</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pPr algn="just"/>
            <a:r>
              <a:rPr lang="en-US" sz="2800" b="1" dirty="0" smtClean="0">
                <a:latin typeface="Times New Roman" pitchFamily="18" charset="0"/>
                <a:cs typeface="Times New Roman" pitchFamily="18" charset="0"/>
              </a:rPr>
              <a:t>Begin grafting when bark begins to slip and sap is moving (Mid-April to Mid-June).</a:t>
            </a:r>
          </a:p>
          <a:p>
            <a:pPr algn="just"/>
            <a:r>
              <a:rPr lang="en-US" sz="2800" b="1" dirty="0" smtClean="0">
                <a:latin typeface="Times New Roman" pitchFamily="18" charset="0"/>
                <a:cs typeface="Times New Roman" pitchFamily="18" charset="0"/>
              </a:rPr>
              <a:t>Cut sock plant straight across at designated place where want scion to be placed.</a:t>
            </a:r>
          </a:p>
          <a:p>
            <a:pPr algn="just"/>
            <a:r>
              <a:rPr lang="en-US" sz="2800" b="1" dirty="0" smtClean="0">
                <a:latin typeface="Times New Roman" pitchFamily="18" charset="0"/>
                <a:cs typeface="Times New Roman" pitchFamily="18" charset="0"/>
              </a:rPr>
              <a:t>Place rubber band over cut area and move down below about four inches.</a:t>
            </a:r>
          </a:p>
          <a:p>
            <a:pPr algn="just"/>
            <a:r>
              <a:rPr lang="en-US" sz="2800" b="1" dirty="0" smtClean="0">
                <a:latin typeface="Times New Roman" pitchFamily="18" charset="0"/>
                <a:cs typeface="Times New Roman" pitchFamily="18" charset="0"/>
              </a:rPr>
              <a:t>Make length-wise cuts on four sides through bark to wood to a length of 2.0 to 3.0”.  Remove wood using sharp pruners.</a:t>
            </a:r>
          </a:p>
          <a:p>
            <a:pPr algn="just"/>
            <a:r>
              <a:rPr lang="en-US" sz="2800" b="1" dirty="0" smtClean="0">
                <a:latin typeface="Times New Roman" pitchFamily="18" charset="0"/>
                <a:cs typeface="Times New Roman" pitchFamily="18" charset="0"/>
              </a:rPr>
              <a:t>Peel flaps back making sure not to touch inner area.</a:t>
            </a:r>
          </a:p>
          <a:p>
            <a:pPr algn="just"/>
            <a:r>
              <a:rPr lang="en-US" sz="2800" b="1" dirty="0" smtClean="0">
                <a:latin typeface="Times New Roman" pitchFamily="18" charset="0"/>
                <a:cs typeface="Times New Roman" pitchFamily="18" charset="0"/>
              </a:rPr>
              <a:t>Pull up rubber band to prevent excessive drying.</a:t>
            </a:r>
          </a:p>
          <a:p>
            <a:pPr algn="just"/>
            <a:r>
              <a:rPr lang="en-US" sz="2800" b="1" dirty="0" smtClean="0">
                <a:latin typeface="Times New Roman" pitchFamily="18" charset="0"/>
                <a:cs typeface="Times New Roman" pitchFamily="18" charset="0"/>
              </a:rPr>
              <a:t>Take scion, cut to length of 6.0” and make four shallow, </a:t>
            </a:r>
            <a:r>
              <a:rPr lang="en-US" sz="2800" b="1" dirty="0" err="1" smtClean="0">
                <a:latin typeface="Times New Roman" pitchFamily="18" charset="0"/>
                <a:cs typeface="Times New Roman" pitchFamily="18" charset="0"/>
              </a:rPr>
              <a:t>longitudal</a:t>
            </a:r>
            <a:r>
              <a:rPr lang="en-US" sz="2800" b="1" dirty="0" smtClean="0">
                <a:latin typeface="Times New Roman" pitchFamily="18" charset="0"/>
                <a:cs typeface="Times New Roman" pitchFamily="18" charset="0"/>
              </a:rPr>
              <a:t> cuts through bark to wood.  Basically making a square.  Make sure there are 2 to 3 buds present.</a:t>
            </a:r>
          </a:p>
          <a:p>
            <a:pPr algn="just"/>
            <a:endParaRPr lang="en-US" sz="2800" b="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b="1" dirty="0" smtClean="0">
                <a:latin typeface="Times New Roman" pitchFamily="18" charset="0"/>
                <a:cs typeface="Times New Roman" pitchFamily="18" charset="0"/>
              </a:rPr>
              <a:t>Four Flap Grafting Methodology</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(Grafting)</a:t>
            </a:r>
            <a:endParaRPr lang="en-US" dirty="0"/>
          </a:p>
        </p:txBody>
      </p:sp>
      <p:sp>
        <p:nvSpPr>
          <p:cNvPr id="3" name="Content Placeholder 2"/>
          <p:cNvSpPr>
            <a:spLocks noGrp="1"/>
          </p:cNvSpPr>
          <p:nvPr>
            <p:ph idx="1"/>
          </p:nvPr>
        </p:nvSpPr>
        <p:spPr>
          <a:xfrm>
            <a:off x="457200" y="1447801"/>
            <a:ext cx="8229600" cy="4495800"/>
          </a:xfrm>
        </p:spPr>
        <p:txBody>
          <a:bodyPr>
            <a:normAutofit fontScale="92500" lnSpcReduction="20000"/>
          </a:bodyPr>
          <a:lstStyle/>
          <a:p>
            <a:pPr algn="just"/>
            <a:r>
              <a:rPr lang="en-US" sz="2800" b="1" dirty="0" smtClean="0">
                <a:latin typeface="Times New Roman" pitchFamily="18" charset="0"/>
                <a:cs typeface="Times New Roman" pitchFamily="18" charset="0"/>
              </a:rPr>
              <a:t>Pull rubber band up to below cut.</a:t>
            </a:r>
          </a:p>
          <a:p>
            <a:pPr algn="just"/>
            <a:r>
              <a:rPr lang="en-US" sz="2800" b="1" dirty="0" smtClean="0">
                <a:latin typeface="Times New Roman" pitchFamily="18" charset="0"/>
                <a:cs typeface="Times New Roman" pitchFamily="18" charset="0"/>
              </a:rPr>
              <a:t>Insert scion aligning cuts to inside of flap.  Make sure leaf scar and buds are pointed upward.</a:t>
            </a:r>
          </a:p>
          <a:p>
            <a:pPr algn="just"/>
            <a:r>
              <a:rPr lang="en-US" sz="2800" b="1" dirty="0" smtClean="0">
                <a:latin typeface="Times New Roman" pitchFamily="18" charset="0"/>
                <a:cs typeface="Times New Roman" pitchFamily="18" charset="0"/>
              </a:rPr>
              <a:t>Pull rubber band up to stabilize scion inside of flaps.</a:t>
            </a:r>
          </a:p>
          <a:p>
            <a:pPr algn="just"/>
            <a:r>
              <a:rPr lang="en-US" sz="2800" b="1" dirty="0" smtClean="0">
                <a:latin typeface="Times New Roman" pitchFamily="18" charset="0"/>
                <a:cs typeface="Times New Roman" pitchFamily="18" charset="0"/>
              </a:rPr>
              <a:t>Begin wrapping slightly below cut at bottom and work upward using grafting or surveyor’s tape.  Make sure that the wrap is tight and move rubber band up.</a:t>
            </a:r>
          </a:p>
          <a:p>
            <a:pPr algn="just"/>
            <a:r>
              <a:rPr lang="en-US" sz="2800" b="1" dirty="0" smtClean="0">
                <a:latin typeface="Times New Roman" pitchFamily="18" charset="0"/>
                <a:cs typeface="Times New Roman" pitchFamily="18" charset="0"/>
              </a:rPr>
              <a:t>Place aluminum foil (shiny side out) around wrap.</a:t>
            </a:r>
          </a:p>
          <a:p>
            <a:pPr algn="just"/>
            <a:r>
              <a:rPr lang="en-US" sz="2800" b="1" dirty="0" smtClean="0">
                <a:latin typeface="Times New Roman" pitchFamily="18" charset="0"/>
                <a:cs typeface="Times New Roman" pitchFamily="18" charset="0"/>
              </a:rPr>
              <a:t>Once complete pinch hole in plastic bag and place over scion (use a quart or pint freezer bag).</a:t>
            </a:r>
          </a:p>
          <a:p>
            <a:pPr algn="just"/>
            <a:r>
              <a:rPr lang="en-US" sz="2800" b="1" dirty="0" smtClean="0">
                <a:latin typeface="Times New Roman" pitchFamily="18" charset="0"/>
                <a:cs typeface="Times New Roman" pitchFamily="18" charset="0"/>
              </a:rPr>
              <a:t>Pull bag down over scion to 1.0” above top of aluminum foil and about 2.0” below. Tape both ends.</a:t>
            </a:r>
          </a:p>
          <a:p>
            <a:endParaRPr lang="en-US" sz="2800" b="1"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1042</Words>
  <Application>Microsoft Office PowerPoint</Application>
  <PresentationFormat>On-screen Show (4:3)</PresentationFormat>
  <Paragraphs>74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Four Flap Grafting Methodology Pecans (Carya illinoinensis)</vt:lpstr>
      <vt:lpstr>Four Flap Grafting Methodology (History of pecans)</vt:lpstr>
      <vt:lpstr>Four Flap Grafting Methodology (Why Graft) </vt:lpstr>
      <vt:lpstr>Four Flap Grafting Methodology </vt:lpstr>
      <vt:lpstr>Four Flap Grafting Methodology (Root Stocks)</vt:lpstr>
      <vt:lpstr>Four Flap Grafting Methodology (Scion Collection) </vt:lpstr>
      <vt:lpstr>Four Flap Grafting Methodology</vt:lpstr>
      <vt:lpstr>Four Flap Grafting Methodology (Grafting)</vt:lpstr>
      <vt:lpstr>Four Flap Grafting Methodology (Grafting)</vt:lpstr>
      <vt:lpstr>Four Flap Grafting Methodology (After Care)</vt:lpstr>
      <vt:lpstr>Four Flap Grafting Methodology (After Care)</vt:lpstr>
      <vt:lpstr>Four Flap Grafting Methodology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Four Flap Grafting Methodology Pecans (Carya illinoinensis)</dc:title>
  <dc:creator>Windows User</dc:creator>
  <cp:lastModifiedBy>Windows User</cp:lastModifiedBy>
  <cp:revision>10</cp:revision>
  <dcterms:created xsi:type="dcterms:W3CDTF">2018-11-19T23:10:48Z</dcterms:created>
  <dcterms:modified xsi:type="dcterms:W3CDTF">2018-11-20T02:05:28Z</dcterms:modified>
</cp:coreProperties>
</file>