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5"/>
  </p:notesMasterIdLst>
  <p:sldIdLst>
    <p:sldId id="256" r:id="rId2"/>
    <p:sldId id="316" r:id="rId3"/>
    <p:sldId id="322" r:id="rId4"/>
    <p:sldId id="257" r:id="rId5"/>
    <p:sldId id="324" r:id="rId6"/>
    <p:sldId id="267" r:id="rId7"/>
    <p:sldId id="268" r:id="rId8"/>
    <p:sldId id="258" r:id="rId9"/>
    <p:sldId id="259" r:id="rId10"/>
    <p:sldId id="261" r:id="rId11"/>
    <p:sldId id="262" r:id="rId12"/>
    <p:sldId id="323" r:id="rId13"/>
    <p:sldId id="317" r:id="rId14"/>
    <p:sldId id="263" r:id="rId15"/>
    <p:sldId id="265" r:id="rId16"/>
    <p:sldId id="270" r:id="rId17"/>
    <p:sldId id="321" r:id="rId18"/>
    <p:sldId id="325" r:id="rId19"/>
    <p:sldId id="326" r:id="rId20"/>
    <p:sldId id="271" r:id="rId21"/>
    <p:sldId id="332" r:id="rId22"/>
    <p:sldId id="331" r:id="rId23"/>
    <p:sldId id="333" r:id="rId24"/>
    <p:sldId id="330" r:id="rId25"/>
    <p:sldId id="329" r:id="rId26"/>
    <p:sldId id="272" r:id="rId27"/>
    <p:sldId id="273" r:id="rId28"/>
    <p:sldId id="274" r:id="rId29"/>
    <p:sldId id="275" r:id="rId30"/>
    <p:sldId id="276" r:id="rId31"/>
    <p:sldId id="277" r:id="rId32"/>
    <p:sldId id="278" r:id="rId33"/>
    <p:sldId id="279" r:id="rId34"/>
    <p:sldId id="309" r:id="rId35"/>
    <p:sldId id="310" r:id="rId36"/>
    <p:sldId id="311" r:id="rId37"/>
    <p:sldId id="312" r:id="rId38"/>
    <p:sldId id="315" r:id="rId39"/>
    <p:sldId id="318" r:id="rId40"/>
    <p:sldId id="319" r:id="rId41"/>
    <p:sldId id="320" r:id="rId42"/>
    <p:sldId id="305" r:id="rId43"/>
    <p:sldId id="307" r:id="rId4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p:scale>
          <a:sx n="50" d="100"/>
          <a:sy n="50" d="100"/>
        </p:scale>
        <p:origin x="1764" y="4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3" name="Shape 3"/>
          <p:cNvSpPr txBox="1">
            <a:spLocks noGrp="1"/>
          </p:cNvSpPr>
          <p:nvPr>
            <p:ph type="dt" idx="10"/>
          </p:nvPr>
        </p:nvSpPr>
        <p:spPr>
          <a:xfrm>
            <a:off x="388620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6800"/>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7" name="Shape 7"/>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a:t>
            </a:fld>
            <a:endParaRPr lang="en-US"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63727649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2400" b="0" i="0" u="none" strike="noStrike" cap="none" baseline="0">
                <a:solidFill>
                  <a:srgbClr val="000000"/>
                </a:solidFill>
                <a:latin typeface="Arial"/>
                <a:ea typeface="Arial"/>
                <a:cs typeface="Arial"/>
                <a:sym typeface="Arial"/>
              </a:rPr>
              <a:t>1</a:t>
            </a:fld>
            <a:endParaRPr lang="en-US" sz="2400" b="0" i="0" u="none" strike="noStrike" cap="none" baseline="0">
              <a:solidFill>
                <a:srgbClr val="000000"/>
              </a:solidFill>
              <a:latin typeface="Arial"/>
              <a:ea typeface="Arial"/>
              <a:cs typeface="Arial"/>
              <a:sym typeface="Arial"/>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 name="Shape 9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59788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50" name="Shape 150"/>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197978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91" name="Shape 191"/>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2562114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99" name="Shape 199"/>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164737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08" name="Shape 208"/>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1587288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16" name="Shape 216"/>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302693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25" name="Shape 225"/>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177431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33" name="Shape 233"/>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899527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41" name="Shape 241"/>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162364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49" name="Shape 249"/>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extLst>
      <p:ext uri="{BB962C8B-B14F-4D97-AF65-F5344CB8AC3E}">
        <p14:creationId xmlns:p14="http://schemas.microsoft.com/office/powerpoint/2010/main" val="319309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57" name="Shape 257"/>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159222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24618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66" name="Shape 266"/>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extLst>
      <p:ext uri="{BB962C8B-B14F-4D97-AF65-F5344CB8AC3E}">
        <p14:creationId xmlns:p14="http://schemas.microsoft.com/office/powerpoint/2010/main" val="3774744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425" name="Shape 4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800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672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66" name="Shape 166"/>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420299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296816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1185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1168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5495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8690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3336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1pPr>
            <a:lvl2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2pPr>
            <a:lvl3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3pPr>
            <a:lvl4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4pPr>
            <a:lvl5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rgbClr val="C29B21"/>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rgbClr val="C29B21"/>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rgbClr val="C29B21"/>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rgbClr val="C29B21"/>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C29B21"/>
                </a:solidFill>
                <a:latin typeface="Arial"/>
                <a:ea typeface="Arial"/>
                <a:cs typeface="Arial"/>
                <a:sym typeface="Arial"/>
              </a:defRPr>
            </a:lvl1pPr>
            <a:lvl2pPr algn="ctr" rtl="0">
              <a:spcBef>
                <a:spcPts val="0"/>
              </a:spcBef>
              <a:spcAft>
                <a:spcPts val="0"/>
              </a:spcAft>
              <a:defRPr sz="4400">
                <a:solidFill>
                  <a:srgbClr val="C29B21"/>
                </a:solidFill>
                <a:latin typeface="Arial"/>
                <a:ea typeface="Arial"/>
                <a:cs typeface="Arial"/>
                <a:sym typeface="Arial"/>
              </a:defRPr>
            </a:lvl2pPr>
            <a:lvl3pPr algn="ctr" rtl="0">
              <a:spcBef>
                <a:spcPts val="0"/>
              </a:spcBef>
              <a:spcAft>
                <a:spcPts val="0"/>
              </a:spcAft>
              <a:defRPr sz="4400">
                <a:solidFill>
                  <a:srgbClr val="C29B21"/>
                </a:solidFill>
                <a:latin typeface="Arial"/>
                <a:ea typeface="Arial"/>
                <a:cs typeface="Arial"/>
                <a:sym typeface="Arial"/>
              </a:defRPr>
            </a:lvl3pPr>
            <a:lvl4pPr algn="ctr" rtl="0">
              <a:spcBef>
                <a:spcPts val="0"/>
              </a:spcBef>
              <a:spcAft>
                <a:spcPts val="0"/>
              </a:spcAft>
              <a:defRPr sz="4400">
                <a:solidFill>
                  <a:srgbClr val="C29B21"/>
                </a:solidFill>
                <a:latin typeface="Arial"/>
                <a:ea typeface="Arial"/>
                <a:cs typeface="Arial"/>
                <a:sym typeface="Arial"/>
              </a:defRPr>
            </a:lvl4pPr>
            <a:lvl5pPr algn="ctr" rtl="0">
              <a:spcBef>
                <a:spcPts val="0"/>
              </a:spcBef>
              <a:spcAft>
                <a:spcPts val="0"/>
              </a:spcAft>
              <a:defRPr sz="4400">
                <a:solidFill>
                  <a:srgbClr val="C29B21"/>
                </a:solidFill>
                <a:latin typeface="Arial"/>
                <a:ea typeface="Arial"/>
                <a:cs typeface="Arial"/>
                <a:sym typeface="Arial"/>
              </a:defRPr>
            </a:lvl5pPr>
            <a:lvl6pPr marL="457200" algn="ctr" rtl="0">
              <a:spcBef>
                <a:spcPts val="0"/>
              </a:spcBef>
              <a:spcAft>
                <a:spcPts val="0"/>
              </a:spcAft>
              <a:defRPr sz="4400">
                <a:solidFill>
                  <a:srgbClr val="C29B21"/>
                </a:solidFill>
                <a:latin typeface="Arial"/>
                <a:ea typeface="Arial"/>
                <a:cs typeface="Arial"/>
                <a:sym typeface="Arial"/>
              </a:defRPr>
            </a:lvl6pPr>
            <a:lvl7pPr marL="914400" algn="ctr" rtl="0">
              <a:spcBef>
                <a:spcPts val="0"/>
              </a:spcBef>
              <a:spcAft>
                <a:spcPts val="0"/>
              </a:spcAft>
              <a:defRPr sz="4400">
                <a:solidFill>
                  <a:srgbClr val="C29B21"/>
                </a:solidFill>
                <a:latin typeface="Arial"/>
                <a:ea typeface="Arial"/>
                <a:cs typeface="Arial"/>
                <a:sym typeface="Arial"/>
              </a:defRPr>
            </a:lvl7pPr>
            <a:lvl8pPr marL="1371600" algn="ctr" rtl="0">
              <a:spcBef>
                <a:spcPts val="0"/>
              </a:spcBef>
              <a:spcAft>
                <a:spcPts val="0"/>
              </a:spcAft>
              <a:defRPr sz="4400">
                <a:solidFill>
                  <a:srgbClr val="C29B21"/>
                </a:solidFill>
                <a:latin typeface="Arial"/>
                <a:ea typeface="Arial"/>
                <a:cs typeface="Arial"/>
                <a:sym typeface="Arial"/>
              </a:defRPr>
            </a:lvl8pPr>
            <a:lvl9pPr marL="1828800" algn="ctr" rtl="0">
              <a:spcBef>
                <a:spcPts val="0"/>
              </a:spcBef>
              <a:spcAft>
                <a:spcPts val="0"/>
              </a:spcAft>
              <a:defRPr sz="4400">
                <a:solidFill>
                  <a:srgbClr val="C29B21"/>
                </a:solidFill>
                <a:latin typeface="Arial"/>
                <a:ea typeface="Arial"/>
                <a:cs typeface="Arial"/>
                <a:sym typeface="Arial"/>
              </a:defRPr>
            </a:lvl9pPr>
          </a:lstStyle>
          <a:p>
            <a:endParaRPr/>
          </a:p>
        </p:txBody>
      </p:sp>
      <p:sp>
        <p:nvSpPr>
          <p:cNvPr id="73" name="Shape 73"/>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74" name="Shape 74"/>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75" name="Shape 7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rgbClr val="C29B21"/>
                </a:solidFill>
                <a:latin typeface="Arial"/>
                <a:ea typeface="Arial"/>
                <a:cs typeface="Arial"/>
                <a:sym typeface="Arial"/>
              </a:defRPr>
            </a:lvl2pPr>
            <a:lvl3pPr rtl="0">
              <a:spcBef>
                <a:spcPts val="0"/>
              </a:spcBef>
              <a:defRPr sz="4400">
                <a:solidFill>
                  <a:srgbClr val="C29B21"/>
                </a:solidFill>
                <a:latin typeface="Arial"/>
                <a:ea typeface="Arial"/>
                <a:cs typeface="Arial"/>
                <a:sym typeface="Arial"/>
              </a:defRPr>
            </a:lvl3pPr>
            <a:lvl4pPr rtl="0">
              <a:spcBef>
                <a:spcPts val="0"/>
              </a:spcBef>
              <a:defRPr sz="4400">
                <a:solidFill>
                  <a:srgbClr val="C29B21"/>
                </a:solidFill>
                <a:latin typeface="Arial"/>
                <a:ea typeface="Arial"/>
                <a:cs typeface="Arial"/>
                <a:sym typeface="Arial"/>
              </a:defRPr>
            </a:lvl4pPr>
            <a:lvl5pPr rtl="0">
              <a:spcBef>
                <a:spcPts val="0"/>
              </a:spcBef>
              <a:defRPr sz="4400">
                <a:solidFill>
                  <a:srgbClr val="C29B21"/>
                </a:solidFill>
                <a:latin typeface="Arial"/>
                <a:ea typeface="Arial"/>
                <a:cs typeface="Arial"/>
                <a:sym typeface="Arial"/>
              </a:defRPr>
            </a:lvl5pPr>
            <a:lvl6pPr rtl="0">
              <a:spcBef>
                <a:spcPts val="0"/>
              </a:spcBef>
              <a:defRPr sz="4400">
                <a:solidFill>
                  <a:srgbClr val="C29B21"/>
                </a:solidFill>
                <a:latin typeface="Arial"/>
                <a:ea typeface="Arial"/>
                <a:cs typeface="Arial"/>
                <a:sym typeface="Arial"/>
              </a:defRPr>
            </a:lvl6pPr>
            <a:lvl7pPr rtl="0">
              <a:spcBef>
                <a:spcPts val="0"/>
              </a:spcBef>
              <a:defRPr sz="4400">
                <a:solidFill>
                  <a:srgbClr val="C29B21"/>
                </a:solidFill>
                <a:latin typeface="Arial"/>
                <a:ea typeface="Arial"/>
                <a:cs typeface="Arial"/>
                <a:sym typeface="Arial"/>
              </a:defRPr>
            </a:lvl7pPr>
            <a:lvl8pPr rtl="0">
              <a:spcBef>
                <a:spcPts val="0"/>
              </a:spcBef>
              <a:defRPr sz="4400">
                <a:solidFill>
                  <a:srgbClr val="C29B21"/>
                </a:solidFill>
                <a:latin typeface="Arial"/>
                <a:ea typeface="Arial"/>
                <a:cs typeface="Arial"/>
                <a:sym typeface="Arial"/>
              </a:defRPr>
            </a:lvl8pPr>
            <a:lvl9pPr rtl="0">
              <a:spcBef>
                <a:spcPts val="0"/>
              </a:spcBef>
              <a:defRPr sz="4400">
                <a:solidFill>
                  <a:srgbClr val="C29B21"/>
                </a:solidFill>
                <a:latin typeface="Arial"/>
                <a:ea typeface="Arial"/>
                <a:cs typeface="Arial"/>
                <a:sym typeface="Arial"/>
              </a:defRPr>
            </a:lvl9pPr>
          </a:lstStyle>
          <a:p>
            <a:endParaRPr/>
          </a:p>
        </p:txBody>
      </p:sp>
      <p:sp>
        <p:nvSpPr>
          <p:cNvPr id="80" name="Shape 8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81" name="Shape 8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C29B21"/>
                </a:solidFill>
                <a:latin typeface="Arial"/>
                <a:ea typeface="Arial"/>
                <a:cs typeface="Arial"/>
                <a:sym typeface="Arial"/>
              </a:defRPr>
            </a:lvl1pPr>
            <a:lvl2pPr algn="ctr" rtl="0">
              <a:spcBef>
                <a:spcPts val="0"/>
              </a:spcBef>
              <a:spcAft>
                <a:spcPts val="0"/>
              </a:spcAft>
              <a:defRPr sz="4400">
                <a:solidFill>
                  <a:srgbClr val="C29B21"/>
                </a:solidFill>
                <a:latin typeface="Arial"/>
                <a:ea typeface="Arial"/>
                <a:cs typeface="Arial"/>
                <a:sym typeface="Arial"/>
              </a:defRPr>
            </a:lvl2pPr>
            <a:lvl3pPr algn="ctr" rtl="0">
              <a:spcBef>
                <a:spcPts val="0"/>
              </a:spcBef>
              <a:spcAft>
                <a:spcPts val="0"/>
              </a:spcAft>
              <a:defRPr sz="4400">
                <a:solidFill>
                  <a:srgbClr val="C29B21"/>
                </a:solidFill>
                <a:latin typeface="Arial"/>
                <a:ea typeface="Arial"/>
                <a:cs typeface="Arial"/>
                <a:sym typeface="Arial"/>
              </a:defRPr>
            </a:lvl3pPr>
            <a:lvl4pPr algn="ctr" rtl="0">
              <a:spcBef>
                <a:spcPts val="0"/>
              </a:spcBef>
              <a:spcAft>
                <a:spcPts val="0"/>
              </a:spcAft>
              <a:defRPr sz="4400">
                <a:solidFill>
                  <a:srgbClr val="C29B21"/>
                </a:solidFill>
                <a:latin typeface="Arial"/>
                <a:ea typeface="Arial"/>
                <a:cs typeface="Arial"/>
                <a:sym typeface="Arial"/>
              </a:defRPr>
            </a:lvl4pPr>
            <a:lvl5pPr algn="ctr" rtl="0">
              <a:spcBef>
                <a:spcPts val="0"/>
              </a:spcBef>
              <a:spcAft>
                <a:spcPts val="0"/>
              </a:spcAft>
              <a:defRPr sz="4400">
                <a:solidFill>
                  <a:srgbClr val="C29B21"/>
                </a:solidFill>
                <a:latin typeface="Arial"/>
                <a:ea typeface="Arial"/>
                <a:cs typeface="Arial"/>
                <a:sym typeface="Arial"/>
              </a:defRPr>
            </a:lvl5pPr>
            <a:lvl6pPr marL="457200" algn="ctr" rtl="0">
              <a:spcBef>
                <a:spcPts val="0"/>
              </a:spcBef>
              <a:spcAft>
                <a:spcPts val="0"/>
              </a:spcAft>
              <a:defRPr sz="4400">
                <a:solidFill>
                  <a:srgbClr val="C29B21"/>
                </a:solidFill>
                <a:latin typeface="Arial"/>
                <a:ea typeface="Arial"/>
                <a:cs typeface="Arial"/>
                <a:sym typeface="Arial"/>
              </a:defRPr>
            </a:lvl6pPr>
            <a:lvl7pPr marL="914400" algn="ctr" rtl="0">
              <a:spcBef>
                <a:spcPts val="0"/>
              </a:spcBef>
              <a:spcAft>
                <a:spcPts val="0"/>
              </a:spcAft>
              <a:defRPr sz="4400">
                <a:solidFill>
                  <a:srgbClr val="C29B21"/>
                </a:solidFill>
                <a:latin typeface="Arial"/>
                <a:ea typeface="Arial"/>
                <a:cs typeface="Arial"/>
                <a:sym typeface="Arial"/>
              </a:defRPr>
            </a:lvl7pPr>
            <a:lvl8pPr marL="1371600" algn="ctr" rtl="0">
              <a:spcBef>
                <a:spcPts val="0"/>
              </a:spcBef>
              <a:spcAft>
                <a:spcPts val="0"/>
              </a:spcAft>
              <a:defRPr sz="4400">
                <a:solidFill>
                  <a:srgbClr val="C29B21"/>
                </a:solidFill>
                <a:latin typeface="Arial"/>
                <a:ea typeface="Arial"/>
                <a:cs typeface="Arial"/>
                <a:sym typeface="Arial"/>
              </a:defRPr>
            </a:lvl8pPr>
            <a:lvl9pPr marL="1828800" algn="ctr" rtl="0">
              <a:spcBef>
                <a:spcPts val="0"/>
              </a:spcBef>
              <a:spcAft>
                <a:spcPts val="0"/>
              </a:spcAft>
              <a:defRPr sz="4400">
                <a:solidFill>
                  <a:srgbClr val="C29B21"/>
                </a:solidFill>
                <a:latin typeface="Arial"/>
                <a:ea typeface="Arial"/>
                <a:cs typeface="Arial"/>
                <a:sym typeface="Arial"/>
              </a:defRPr>
            </a:lvl9pPr>
          </a:lstStyle>
          <a:p>
            <a:endParaRPr/>
          </a:p>
        </p:txBody>
      </p:sp>
      <p:sp>
        <p:nvSpPr>
          <p:cNvPr id="23" name="Shape 23"/>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rot="5400000">
            <a:off x="4743450" y="2381249"/>
            <a:ext cx="5486399" cy="19431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C29B21"/>
                </a:solidFill>
                <a:latin typeface="Arial"/>
                <a:ea typeface="Arial"/>
                <a:cs typeface="Arial"/>
                <a:sym typeface="Arial"/>
              </a:defRPr>
            </a:lvl1pPr>
            <a:lvl2pPr algn="ctr" rtl="0">
              <a:spcBef>
                <a:spcPts val="0"/>
              </a:spcBef>
              <a:spcAft>
                <a:spcPts val="0"/>
              </a:spcAft>
              <a:defRPr sz="4400">
                <a:solidFill>
                  <a:srgbClr val="C29B21"/>
                </a:solidFill>
                <a:latin typeface="Arial"/>
                <a:ea typeface="Arial"/>
                <a:cs typeface="Arial"/>
                <a:sym typeface="Arial"/>
              </a:defRPr>
            </a:lvl2pPr>
            <a:lvl3pPr algn="ctr" rtl="0">
              <a:spcBef>
                <a:spcPts val="0"/>
              </a:spcBef>
              <a:spcAft>
                <a:spcPts val="0"/>
              </a:spcAft>
              <a:defRPr sz="4400">
                <a:solidFill>
                  <a:srgbClr val="C29B21"/>
                </a:solidFill>
                <a:latin typeface="Arial"/>
                <a:ea typeface="Arial"/>
                <a:cs typeface="Arial"/>
                <a:sym typeface="Arial"/>
              </a:defRPr>
            </a:lvl3pPr>
            <a:lvl4pPr algn="ctr" rtl="0">
              <a:spcBef>
                <a:spcPts val="0"/>
              </a:spcBef>
              <a:spcAft>
                <a:spcPts val="0"/>
              </a:spcAft>
              <a:defRPr sz="4400">
                <a:solidFill>
                  <a:srgbClr val="C29B21"/>
                </a:solidFill>
                <a:latin typeface="Arial"/>
                <a:ea typeface="Arial"/>
                <a:cs typeface="Arial"/>
                <a:sym typeface="Arial"/>
              </a:defRPr>
            </a:lvl4pPr>
            <a:lvl5pPr algn="ctr" rtl="0">
              <a:spcBef>
                <a:spcPts val="0"/>
              </a:spcBef>
              <a:spcAft>
                <a:spcPts val="0"/>
              </a:spcAft>
              <a:defRPr sz="4400">
                <a:solidFill>
                  <a:srgbClr val="C29B21"/>
                </a:solidFill>
                <a:latin typeface="Arial"/>
                <a:ea typeface="Arial"/>
                <a:cs typeface="Arial"/>
                <a:sym typeface="Arial"/>
              </a:defRPr>
            </a:lvl5pPr>
            <a:lvl6pPr marL="457200" algn="ctr" rtl="0">
              <a:spcBef>
                <a:spcPts val="0"/>
              </a:spcBef>
              <a:spcAft>
                <a:spcPts val="0"/>
              </a:spcAft>
              <a:defRPr sz="4400">
                <a:solidFill>
                  <a:srgbClr val="C29B21"/>
                </a:solidFill>
                <a:latin typeface="Arial"/>
                <a:ea typeface="Arial"/>
                <a:cs typeface="Arial"/>
                <a:sym typeface="Arial"/>
              </a:defRPr>
            </a:lvl6pPr>
            <a:lvl7pPr marL="914400" algn="ctr" rtl="0">
              <a:spcBef>
                <a:spcPts val="0"/>
              </a:spcBef>
              <a:spcAft>
                <a:spcPts val="0"/>
              </a:spcAft>
              <a:defRPr sz="4400">
                <a:solidFill>
                  <a:srgbClr val="C29B21"/>
                </a:solidFill>
                <a:latin typeface="Arial"/>
                <a:ea typeface="Arial"/>
                <a:cs typeface="Arial"/>
                <a:sym typeface="Arial"/>
              </a:defRPr>
            </a:lvl7pPr>
            <a:lvl8pPr marL="1371600" algn="ctr" rtl="0">
              <a:spcBef>
                <a:spcPts val="0"/>
              </a:spcBef>
              <a:spcAft>
                <a:spcPts val="0"/>
              </a:spcAft>
              <a:defRPr sz="4400">
                <a:solidFill>
                  <a:srgbClr val="C29B21"/>
                </a:solidFill>
                <a:latin typeface="Arial"/>
                <a:ea typeface="Arial"/>
                <a:cs typeface="Arial"/>
                <a:sym typeface="Arial"/>
              </a:defRPr>
            </a:lvl8pPr>
            <a:lvl9pPr marL="1828800" algn="ctr" rtl="0">
              <a:spcBef>
                <a:spcPts val="0"/>
              </a:spcBef>
              <a:spcAft>
                <a:spcPts val="0"/>
              </a:spcAft>
              <a:defRPr sz="4400">
                <a:solidFill>
                  <a:srgbClr val="C29B21"/>
                </a:solidFill>
                <a:latin typeface="Arial"/>
                <a:ea typeface="Arial"/>
                <a:cs typeface="Arial"/>
                <a:sym typeface="Arial"/>
              </a:defRPr>
            </a:lvl9pPr>
          </a:lstStyle>
          <a:p>
            <a:endParaRPr/>
          </a:p>
        </p:txBody>
      </p:sp>
      <p:sp>
        <p:nvSpPr>
          <p:cNvPr id="29" name="Shape 29"/>
          <p:cNvSpPr txBox="1">
            <a:spLocks noGrp="1"/>
          </p:cNvSpPr>
          <p:nvPr>
            <p:ph type="body" idx="1"/>
          </p:nvPr>
        </p:nvSpPr>
        <p:spPr>
          <a:xfrm rot="5400000">
            <a:off x="781050" y="514349"/>
            <a:ext cx="5486399" cy="56769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0" name="Shape 3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C29B21"/>
                </a:solidFill>
                <a:latin typeface="Arial"/>
                <a:ea typeface="Arial"/>
                <a:cs typeface="Arial"/>
                <a:sym typeface="Arial"/>
              </a:defRPr>
            </a:lvl1pPr>
            <a:lvl2pPr algn="ctr" rtl="0">
              <a:spcBef>
                <a:spcPts val="0"/>
              </a:spcBef>
              <a:spcAft>
                <a:spcPts val="0"/>
              </a:spcAft>
              <a:defRPr sz="4400">
                <a:solidFill>
                  <a:srgbClr val="C29B21"/>
                </a:solidFill>
                <a:latin typeface="Arial"/>
                <a:ea typeface="Arial"/>
                <a:cs typeface="Arial"/>
                <a:sym typeface="Arial"/>
              </a:defRPr>
            </a:lvl2pPr>
            <a:lvl3pPr algn="ctr" rtl="0">
              <a:spcBef>
                <a:spcPts val="0"/>
              </a:spcBef>
              <a:spcAft>
                <a:spcPts val="0"/>
              </a:spcAft>
              <a:defRPr sz="4400">
                <a:solidFill>
                  <a:srgbClr val="C29B21"/>
                </a:solidFill>
                <a:latin typeface="Arial"/>
                <a:ea typeface="Arial"/>
                <a:cs typeface="Arial"/>
                <a:sym typeface="Arial"/>
              </a:defRPr>
            </a:lvl3pPr>
            <a:lvl4pPr algn="ctr" rtl="0">
              <a:spcBef>
                <a:spcPts val="0"/>
              </a:spcBef>
              <a:spcAft>
                <a:spcPts val="0"/>
              </a:spcAft>
              <a:defRPr sz="4400">
                <a:solidFill>
                  <a:srgbClr val="C29B21"/>
                </a:solidFill>
                <a:latin typeface="Arial"/>
                <a:ea typeface="Arial"/>
                <a:cs typeface="Arial"/>
                <a:sym typeface="Arial"/>
              </a:defRPr>
            </a:lvl4pPr>
            <a:lvl5pPr algn="ctr" rtl="0">
              <a:spcBef>
                <a:spcPts val="0"/>
              </a:spcBef>
              <a:spcAft>
                <a:spcPts val="0"/>
              </a:spcAft>
              <a:defRPr sz="4400">
                <a:solidFill>
                  <a:srgbClr val="C29B21"/>
                </a:solidFill>
                <a:latin typeface="Arial"/>
                <a:ea typeface="Arial"/>
                <a:cs typeface="Arial"/>
                <a:sym typeface="Arial"/>
              </a:defRPr>
            </a:lvl5pPr>
            <a:lvl6pPr marL="457200" algn="ctr" rtl="0">
              <a:spcBef>
                <a:spcPts val="0"/>
              </a:spcBef>
              <a:spcAft>
                <a:spcPts val="0"/>
              </a:spcAft>
              <a:defRPr sz="4400">
                <a:solidFill>
                  <a:srgbClr val="C29B21"/>
                </a:solidFill>
                <a:latin typeface="Arial"/>
                <a:ea typeface="Arial"/>
                <a:cs typeface="Arial"/>
                <a:sym typeface="Arial"/>
              </a:defRPr>
            </a:lvl6pPr>
            <a:lvl7pPr marL="914400" algn="ctr" rtl="0">
              <a:spcBef>
                <a:spcPts val="0"/>
              </a:spcBef>
              <a:spcAft>
                <a:spcPts val="0"/>
              </a:spcAft>
              <a:defRPr sz="4400">
                <a:solidFill>
                  <a:srgbClr val="C29B21"/>
                </a:solidFill>
                <a:latin typeface="Arial"/>
                <a:ea typeface="Arial"/>
                <a:cs typeface="Arial"/>
                <a:sym typeface="Arial"/>
              </a:defRPr>
            </a:lvl7pPr>
            <a:lvl8pPr marL="1371600" algn="ctr" rtl="0">
              <a:spcBef>
                <a:spcPts val="0"/>
              </a:spcBef>
              <a:spcAft>
                <a:spcPts val="0"/>
              </a:spcAft>
              <a:defRPr sz="4400">
                <a:solidFill>
                  <a:srgbClr val="C29B21"/>
                </a:solidFill>
                <a:latin typeface="Arial"/>
                <a:ea typeface="Arial"/>
                <a:cs typeface="Arial"/>
                <a:sym typeface="Arial"/>
              </a:defRPr>
            </a:lvl8pPr>
            <a:lvl9pPr marL="1828800" algn="ctr" rtl="0">
              <a:spcBef>
                <a:spcPts val="0"/>
              </a:spcBef>
              <a:spcAft>
                <a:spcPts val="0"/>
              </a:spcAft>
              <a:defRPr sz="4400">
                <a:solidFill>
                  <a:srgbClr val="C29B21"/>
                </a:solidFill>
                <a:latin typeface="Arial"/>
                <a:ea typeface="Arial"/>
                <a:cs typeface="Arial"/>
                <a:sym typeface="Arial"/>
              </a:defRPr>
            </a:lvl9pPr>
          </a:lstStyle>
          <a:p>
            <a:endParaRPr/>
          </a:p>
        </p:txBody>
      </p:sp>
      <p:sp>
        <p:nvSpPr>
          <p:cNvPr id="35" name="Shape 35"/>
          <p:cNvSpPr txBox="1">
            <a:spLocks noGrp="1"/>
          </p:cNvSpPr>
          <p:nvPr>
            <p:ph type="body" idx="1"/>
          </p:nvPr>
        </p:nvSpPr>
        <p:spPr>
          <a:xfrm rot="5400000">
            <a:off x="2514599" y="152399"/>
            <a:ext cx="4114800" cy="77724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6" name="Shape 3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rgbClr val="C29B21"/>
                </a:solidFill>
                <a:latin typeface="Arial"/>
                <a:ea typeface="Arial"/>
                <a:cs typeface="Arial"/>
                <a:sym typeface="Arial"/>
              </a:defRPr>
            </a:lvl2pPr>
            <a:lvl3pPr rtl="0">
              <a:spcBef>
                <a:spcPts val="0"/>
              </a:spcBef>
              <a:defRPr sz="4400">
                <a:solidFill>
                  <a:srgbClr val="C29B21"/>
                </a:solidFill>
                <a:latin typeface="Arial"/>
                <a:ea typeface="Arial"/>
                <a:cs typeface="Arial"/>
                <a:sym typeface="Arial"/>
              </a:defRPr>
            </a:lvl3pPr>
            <a:lvl4pPr rtl="0">
              <a:spcBef>
                <a:spcPts val="0"/>
              </a:spcBef>
              <a:defRPr sz="4400">
                <a:solidFill>
                  <a:srgbClr val="C29B21"/>
                </a:solidFill>
                <a:latin typeface="Arial"/>
                <a:ea typeface="Arial"/>
                <a:cs typeface="Arial"/>
                <a:sym typeface="Arial"/>
              </a:defRPr>
            </a:lvl4pPr>
            <a:lvl5pPr rtl="0">
              <a:spcBef>
                <a:spcPts val="0"/>
              </a:spcBef>
              <a:defRPr sz="4400">
                <a:solidFill>
                  <a:srgbClr val="C29B21"/>
                </a:solidFill>
                <a:latin typeface="Arial"/>
                <a:ea typeface="Arial"/>
                <a:cs typeface="Arial"/>
                <a:sym typeface="Arial"/>
              </a:defRPr>
            </a:lvl5pPr>
            <a:lvl6pPr rtl="0">
              <a:spcBef>
                <a:spcPts val="0"/>
              </a:spcBef>
              <a:defRPr sz="4400">
                <a:solidFill>
                  <a:srgbClr val="C29B21"/>
                </a:solidFill>
                <a:latin typeface="Arial"/>
                <a:ea typeface="Arial"/>
                <a:cs typeface="Arial"/>
                <a:sym typeface="Arial"/>
              </a:defRPr>
            </a:lvl6pPr>
            <a:lvl7pPr rtl="0">
              <a:spcBef>
                <a:spcPts val="0"/>
              </a:spcBef>
              <a:defRPr sz="4400">
                <a:solidFill>
                  <a:srgbClr val="C29B21"/>
                </a:solidFill>
                <a:latin typeface="Arial"/>
                <a:ea typeface="Arial"/>
                <a:cs typeface="Arial"/>
                <a:sym typeface="Arial"/>
              </a:defRPr>
            </a:lvl7pPr>
            <a:lvl8pPr rtl="0">
              <a:spcBef>
                <a:spcPts val="0"/>
              </a:spcBef>
              <a:defRPr sz="4400">
                <a:solidFill>
                  <a:srgbClr val="C29B21"/>
                </a:solidFill>
                <a:latin typeface="Arial"/>
                <a:ea typeface="Arial"/>
                <a:cs typeface="Arial"/>
                <a:sym typeface="Arial"/>
              </a:defRPr>
            </a:lvl8pPr>
            <a:lvl9pPr rtl="0">
              <a:spcBef>
                <a:spcPts val="0"/>
              </a:spcBef>
              <a:defRPr sz="4400">
                <a:solidFill>
                  <a:srgbClr val="C29B21"/>
                </a:solidFill>
                <a:latin typeface="Arial"/>
                <a:ea typeface="Arial"/>
                <a:cs typeface="Arial"/>
                <a:sym typeface="Arial"/>
              </a:defRPr>
            </a:lvl9pPr>
          </a:lstStyle>
          <a:p>
            <a:endParaRPr/>
          </a:p>
        </p:txBody>
      </p:sp>
      <p:sp>
        <p:nvSpPr>
          <p:cNvPr id="41" name="Shape 4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43" name="Shape 4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4" name="Shape 4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rgbClr val="C29B21"/>
                </a:solidFill>
                <a:latin typeface="Arial"/>
                <a:ea typeface="Arial"/>
                <a:cs typeface="Arial"/>
                <a:sym typeface="Arial"/>
              </a:defRPr>
            </a:lvl2pPr>
            <a:lvl3pPr rtl="0">
              <a:spcBef>
                <a:spcPts val="0"/>
              </a:spcBef>
              <a:defRPr sz="4400">
                <a:solidFill>
                  <a:srgbClr val="C29B21"/>
                </a:solidFill>
                <a:latin typeface="Arial"/>
                <a:ea typeface="Arial"/>
                <a:cs typeface="Arial"/>
                <a:sym typeface="Arial"/>
              </a:defRPr>
            </a:lvl3pPr>
            <a:lvl4pPr rtl="0">
              <a:spcBef>
                <a:spcPts val="0"/>
              </a:spcBef>
              <a:defRPr sz="4400">
                <a:solidFill>
                  <a:srgbClr val="C29B21"/>
                </a:solidFill>
                <a:latin typeface="Arial"/>
                <a:ea typeface="Arial"/>
                <a:cs typeface="Arial"/>
                <a:sym typeface="Arial"/>
              </a:defRPr>
            </a:lvl4pPr>
            <a:lvl5pPr rtl="0">
              <a:spcBef>
                <a:spcPts val="0"/>
              </a:spcBef>
              <a:defRPr sz="4400">
                <a:solidFill>
                  <a:srgbClr val="C29B21"/>
                </a:solidFill>
                <a:latin typeface="Arial"/>
                <a:ea typeface="Arial"/>
                <a:cs typeface="Arial"/>
                <a:sym typeface="Arial"/>
              </a:defRPr>
            </a:lvl5pPr>
            <a:lvl6pPr rtl="0">
              <a:spcBef>
                <a:spcPts val="0"/>
              </a:spcBef>
              <a:defRPr sz="4400">
                <a:solidFill>
                  <a:srgbClr val="C29B21"/>
                </a:solidFill>
                <a:latin typeface="Arial"/>
                <a:ea typeface="Arial"/>
                <a:cs typeface="Arial"/>
                <a:sym typeface="Arial"/>
              </a:defRPr>
            </a:lvl6pPr>
            <a:lvl7pPr rtl="0">
              <a:spcBef>
                <a:spcPts val="0"/>
              </a:spcBef>
              <a:defRPr sz="4400">
                <a:solidFill>
                  <a:srgbClr val="C29B21"/>
                </a:solidFill>
                <a:latin typeface="Arial"/>
                <a:ea typeface="Arial"/>
                <a:cs typeface="Arial"/>
                <a:sym typeface="Arial"/>
              </a:defRPr>
            </a:lvl7pPr>
            <a:lvl8pPr rtl="0">
              <a:spcBef>
                <a:spcPts val="0"/>
              </a:spcBef>
              <a:defRPr sz="4400">
                <a:solidFill>
                  <a:srgbClr val="C29B21"/>
                </a:solidFill>
                <a:latin typeface="Arial"/>
                <a:ea typeface="Arial"/>
                <a:cs typeface="Arial"/>
                <a:sym typeface="Arial"/>
              </a:defRPr>
            </a:lvl8pPr>
            <a:lvl9pPr rtl="0">
              <a:spcBef>
                <a:spcPts val="0"/>
              </a:spcBef>
              <a:defRPr sz="4400">
                <a:solidFill>
                  <a:srgbClr val="C29B21"/>
                </a:solidFill>
                <a:latin typeface="Arial"/>
                <a:ea typeface="Arial"/>
                <a:cs typeface="Arial"/>
                <a:sym typeface="Arial"/>
              </a:defRPr>
            </a:lvl9pPr>
          </a:lstStyle>
          <a:p>
            <a:endParaRPr/>
          </a:p>
        </p:txBody>
      </p:sp>
      <p:sp>
        <p:nvSpPr>
          <p:cNvPr id="48" name="Shape 4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49" name="Shape 4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0" name="Shape 5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C29B21"/>
                </a:solidFill>
                <a:latin typeface="Arial"/>
                <a:ea typeface="Arial"/>
                <a:cs typeface="Arial"/>
                <a:sym typeface="Arial"/>
              </a:defRPr>
            </a:lvl1pPr>
            <a:lvl2pPr algn="ctr" rtl="0">
              <a:spcBef>
                <a:spcPts val="0"/>
              </a:spcBef>
              <a:spcAft>
                <a:spcPts val="0"/>
              </a:spcAft>
              <a:defRPr sz="4400">
                <a:solidFill>
                  <a:srgbClr val="C29B21"/>
                </a:solidFill>
                <a:latin typeface="Arial"/>
                <a:ea typeface="Arial"/>
                <a:cs typeface="Arial"/>
                <a:sym typeface="Arial"/>
              </a:defRPr>
            </a:lvl2pPr>
            <a:lvl3pPr algn="ctr" rtl="0">
              <a:spcBef>
                <a:spcPts val="0"/>
              </a:spcBef>
              <a:spcAft>
                <a:spcPts val="0"/>
              </a:spcAft>
              <a:defRPr sz="4400">
                <a:solidFill>
                  <a:srgbClr val="C29B21"/>
                </a:solidFill>
                <a:latin typeface="Arial"/>
                <a:ea typeface="Arial"/>
                <a:cs typeface="Arial"/>
                <a:sym typeface="Arial"/>
              </a:defRPr>
            </a:lvl3pPr>
            <a:lvl4pPr algn="ctr" rtl="0">
              <a:spcBef>
                <a:spcPts val="0"/>
              </a:spcBef>
              <a:spcAft>
                <a:spcPts val="0"/>
              </a:spcAft>
              <a:defRPr sz="4400">
                <a:solidFill>
                  <a:srgbClr val="C29B21"/>
                </a:solidFill>
                <a:latin typeface="Arial"/>
                <a:ea typeface="Arial"/>
                <a:cs typeface="Arial"/>
                <a:sym typeface="Arial"/>
              </a:defRPr>
            </a:lvl4pPr>
            <a:lvl5pPr algn="ctr" rtl="0">
              <a:spcBef>
                <a:spcPts val="0"/>
              </a:spcBef>
              <a:spcAft>
                <a:spcPts val="0"/>
              </a:spcAft>
              <a:defRPr sz="4400">
                <a:solidFill>
                  <a:srgbClr val="C29B21"/>
                </a:solidFill>
                <a:latin typeface="Arial"/>
                <a:ea typeface="Arial"/>
                <a:cs typeface="Arial"/>
                <a:sym typeface="Arial"/>
              </a:defRPr>
            </a:lvl5pPr>
            <a:lvl6pPr marL="457200" algn="ctr" rtl="0">
              <a:spcBef>
                <a:spcPts val="0"/>
              </a:spcBef>
              <a:spcAft>
                <a:spcPts val="0"/>
              </a:spcAft>
              <a:defRPr sz="4400">
                <a:solidFill>
                  <a:srgbClr val="C29B21"/>
                </a:solidFill>
                <a:latin typeface="Arial"/>
                <a:ea typeface="Arial"/>
                <a:cs typeface="Arial"/>
                <a:sym typeface="Arial"/>
              </a:defRPr>
            </a:lvl6pPr>
            <a:lvl7pPr marL="914400" algn="ctr" rtl="0">
              <a:spcBef>
                <a:spcPts val="0"/>
              </a:spcBef>
              <a:spcAft>
                <a:spcPts val="0"/>
              </a:spcAft>
              <a:defRPr sz="4400">
                <a:solidFill>
                  <a:srgbClr val="C29B21"/>
                </a:solidFill>
                <a:latin typeface="Arial"/>
                <a:ea typeface="Arial"/>
                <a:cs typeface="Arial"/>
                <a:sym typeface="Arial"/>
              </a:defRPr>
            </a:lvl7pPr>
            <a:lvl8pPr marL="1371600" algn="ctr" rtl="0">
              <a:spcBef>
                <a:spcPts val="0"/>
              </a:spcBef>
              <a:spcAft>
                <a:spcPts val="0"/>
              </a:spcAft>
              <a:defRPr sz="4400">
                <a:solidFill>
                  <a:srgbClr val="C29B21"/>
                </a:solidFill>
                <a:latin typeface="Arial"/>
                <a:ea typeface="Arial"/>
                <a:cs typeface="Arial"/>
                <a:sym typeface="Arial"/>
              </a:defRPr>
            </a:lvl8pPr>
            <a:lvl9pPr marL="1828800" algn="ctr" rtl="0">
              <a:spcBef>
                <a:spcPts val="0"/>
              </a:spcBef>
              <a:spcAft>
                <a:spcPts val="0"/>
              </a:spcAft>
              <a:defRPr sz="4400">
                <a:solidFill>
                  <a:srgbClr val="C29B21"/>
                </a:solidFill>
                <a:latin typeface="Arial"/>
                <a:ea typeface="Arial"/>
                <a:cs typeface="Arial"/>
                <a:sym typeface="Arial"/>
              </a:defRPr>
            </a:lvl9pPr>
          </a:lstStyle>
          <a:p>
            <a:endParaRPr/>
          </a:p>
        </p:txBody>
      </p:sp>
      <p:sp>
        <p:nvSpPr>
          <p:cNvPr id="59" name="Shape 5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rgbClr val="C29B21"/>
                </a:solidFill>
                <a:latin typeface="Arial"/>
                <a:ea typeface="Arial"/>
                <a:cs typeface="Arial"/>
                <a:sym typeface="Arial"/>
              </a:defRPr>
            </a:lvl2pPr>
            <a:lvl3pPr rtl="0">
              <a:spcBef>
                <a:spcPts val="0"/>
              </a:spcBef>
              <a:defRPr sz="4400">
                <a:solidFill>
                  <a:srgbClr val="C29B21"/>
                </a:solidFill>
                <a:latin typeface="Arial"/>
                <a:ea typeface="Arial"/>
                <a:cs typeface="Arial"/>
                <a:sym typeface="Arial"/>
              </a:defRPr>
            </a:lvl3pPr>
            <a:lvl4pPr rtl="0">
              <a:spcBef>
                <a:spcPts val="0"/>
              </a:spcBef>
              <a:defRPr sz="4400">
                <a:solidFill>
                  <a:srgbClr val="C29B21"/>
                </a:solidFill>
                <a:latin typeface="Arial"/>
                <a:ea typeface="Arial"/>
                <a:cs typeface="Arial"/>
                <a:sym typeface="Arial"/>
              </a:defRPr>
            </a:lvl4pPr>
            <a:lvl5pPr rtl="0">
              <a:spcBef>
                <a:spcPts val="0"/>
              </a:spcBef>
              <a:defRPr sz="4400">
                <a:solidFill>
                  <a:srgbClr val="C29B21"/>
                </a:solidFill>
                <a:latin typeface="Arial"/>
                <a:ea typeface="Arial"/>
                <a:cs typeface="Arial"/>
                <a:sym typeface="Arial"/>
              </a:defRPr>
            </a:lvl5pPr>
            <a:lvl6pPr rtl="0">
              <a:spcBef>
                <a:spcPts val="0"/>
              </a:spcBef>
              <a:defRPr sz="4400">
                <a:solidFill>
                  <a:srgbClr val="C29B21"/>
                </a:solidFill>
                <a:latin typeface="Arial"/>
                <a:ea typeface="Arial"/>
                <a:cs typeface="Arial"/>
                <a:sym typeface="Arial"/>
              </a:defRPr>
            </a:lvl6pPr>
            <a:lvl7pPr rtl="0">
              <a:spcBef>
                <a:spcPts val="0"/>
              </a:spcBef>
              <a:defRPr sz="4400">
                <a:solidFill>
                  <a:srgbClr val="C29B21"/>
                </a:solidFill>
                <a:latin typeface="Arial"/>
                <a:ea typeface="Arial"/>
                <a:cs typeface="Arial"/>
                <a:sym typeface="Arial"/>
              </a:defRPr>
            </a:lvl7pPr>
            <a:lvl8pPr rtl="0">
              <a:spcBef>
                <a:spcPts val="0"/>
              </a:spcBef>
              <a:defRPr sz="4400">
                <a:solidFill>
                  <a:srgbClr val="C29B21"/>
                </a:solidFill>
                <a:latin typeface="Arial"/>
                <a:ea typeface="Arial"/>
                <a:cs typeface="Arial"/>
                <a:sym typeface="Arial"/>
              </a:defRPr>
            </a:lvl8pPr>
            <a:lvl9pPr rtl="0">
              <a:spcBef>
                <a:spcPts val="0"/>
              </a:spcBef>
              <a:defRPr sz="4400">
                <a:solidFill>
                  <a:srgbClr val="C29B21"/>
                </a:solidFill>
                <a:latin typeface="Arial"/>
                <a:ea typeface="Arial"/>
                <a:cs typeface="Arial"/>
                <a:sym typeface="Arial"/>
              </a:defRPr>
            </a:lvl9pPr>
          </a:lstStyle>
          <a:p>
            <a:endParaRPr/>
          </a:p>
        </p:txBody>
      </p:sp>
      <p:sp>
        <p:nvSpPr>
          <p:cNvPr id="64" name="Shape 6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65" name="Shape 6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66" name="Shape 6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67" name="Shape 6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68" name="Shape 68"/>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9" name="Shape 6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0" name="Shape 70"/>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1pPr>
            <a:lvl2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2pPr>
            <a:lvl3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3pPr>
            <a:lvl4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4pPr>
            <a:lvl5pPr marL="0" marR="0" indent="0" algn="ctr" rtl="0">
              <a:spcBef>
                <a:spcPts val="0"/>
              </a:spcBef>
              <a:spcAft>
                <a:spcPts val="0"/>
              </a:spcAft>
              <a:defRPr sz="4400" b="0" i="0" u="none" strike="noStrike" cap="none" baseline="0">
                <a:solidFill>
                  <a:srgbClr val="C29B21"/>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rgbClr val="C29B21"/>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rgbClr val="C29B21"/>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rgbClr val="C29B21"/>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rgbClr val="C29B21"/>
                </a:solidFill>
                <a:latin typeface="Arial"/>
                <a:ea typeface="Arial"/>
                <a:cs typeface="Arial"/>
                <a:sym typeface="Arial"/>
              </a:defRPr>
            </a:lvl9pPr>
          </a:lstStyle>
          <a:p>
            <a:endParaRPr/>
          </a:p>
        </p:txBody>
      </p:sp>
      <p:sp>
        <p:nvSpPr>
          <p:cNvPr id="10" name="Shape 10"/>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pic>
        <p:nvPicPr>
          <p:cNvPr id="14" name="Shape 14"/>
          <p:cNvPicPr preferRelativeResize="0"/>
          <p:nvPr/>
        </p:nvPicPr>
        <p:blipFill rotWithShape="1">
          <a:blip r:embed="rId13">
            <a:alphaModFix/>
          </a:blip>
          <a:srcRect/>
          <a:stretch/>
        </p:blipFill>
        <p:spPr>
          <a:xfrm>
            <a:off x="0" y="-52386"/>
            <a:ext cx="9144000" cy="69103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685800" y="9144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29B21"/>
              </a:buClr>
              <a:buSzPct val="25000"/>
              <a:buFont typeface="Arial"/>
              <a:buNone/>
            </a:pP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mtClean="0"/>
              <a:t>Non Traditional </a:t>
            </a:r>
            <a:r>
              <a:rPr lang="en-US" sz="4400" b="0" i="0" u="none" strike="noStrike" cap="none" baseline="0" smtClean="0">
                <a:solidFill>
                  <a:srgbClr val="C29B21"/>
                </a:solidFill>
                <a:latin typeface="Arial"/>
                <a:ea typeface="Arial"/>
                <a:cs typeface="Arial"/>
                <a:sym typeface="Arial"/>
              </a:rPr>
              <a:t> </a:t>
            </a:r>
            <a:r>
              <a:rPr lang="en-US" sz="4400" b="0" i="0" u="none" strike="noStrike" cap="none" baseline="0">
                <a:solidFill>
                  <a:srgbClr val="C29B21"/>
                </a:solidFill>
                <a:latin typeface="Arial"/>
                <a:ea typeface="Arial"/>
                <a:cs typeface="Arial"/>
                <a:sym typeface="Arial"/>
              </a:rPr>
              <a:t>Fall </a:t>
            </a:r>
            <a:r>
              <a:rPr lang="en-US" smtClean="0"/>
              <a:t>Crops for</a:t>
            </a:r>
            <a:r>
              <a:rPr lang="en-US" sz="4400" b="0" i="0" u="none" strike="noStrike" cap="none" baseline="0" smtClean="0">
                <a:solidFill>
                  <a:srgbClr val="C29B21"/>
                </a:solidFill>
                <a:latin typeface="Arial"/>
                <a:ea typeface="Arial"/>
                <a:cs typeface="Arial"/>
                <a:sym typeface="Arial"/>
              </a:rPr>
              <a:t> </a:t>
            </a: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South Louisiana</a:t>
            </a:r>
            <a:br>
              <a:rPr lang="en-US" sz="4400" b="0" i="0" u="none" strike="noStrike" cap="none" baseline="0">
                <a:solidFill>
                  <a:srgbClr val="C29B21"/>
                </a:solidFill>
                <a:latin typeface="Arial"/>
                <a:ea typeface="Arial"/>
                <a:cs typeface="Arial"/>
                <a:sym typeface="Arial"/>
              </a:rPr>
            </a:br>
            <a:r>
              <a:rPr lang="en-US" sz="4400" b="0" i="0" u="none" strike="noStrike" cap="none" baseline="0">
                <a:solidFill>
                  <a:srgbClr val="C29B21"/>
                </a:solidFill>
                <a:latin typeface="Arial"/>
                <a:ea typeface="Arial"/>
                <a:cs typeface="Arial"/>
                <a:sym typeface="Arial"/>
              </a:rPr>
              <a:t/>
            </a:r>
            <a:br>
              <a:rPr lang="en-US" sz="4400" b="0" i="0" u="none" strike="noStrike" cap="none" baseline="0">
                <a:solidFill>
                  <a:srgbClr val="C29B21"/>
                </a:solidFill>
                <a:latin typeface="Arial"/>
                <a:ea typeface="Arial"/>
                <a:cs typeface="Arial"/>
                <a:sym typeface="Arial"/>
              </a:rPr>
            </a:br>
            <a:r>
              <a:rPr lang="en-US" sz="1800" b="0" i="0" u="none" strike="noStrike" cap="none" baseline="0">
                <a:solidFill>
                  <a:srgbClr val="C29B21"/>
                </a:solidFill>
                <a:latin typeface="Arial"/>
                <a:ea typeface="Arial"/>
                <a:cs typeface="Arial"/>
                <a:sym typeface="Arial"/>
              </a:rPr>
              <a:t>Stephanie Elwood</a:t>
            </a:r>
            <a:br>
              <a:rPr lang="en-US" sz="1800" b="0" i="0" u="none" strike="noStrike" cap="none" baseline="0">
                <a:solidFill>
                  <a:srgbClr val="C29B21"/>
                </a:solidFill>
                <a:latin typeface="Arial"/>
                <a:ea typeface="Arial"/>
                <a:cs typeface="Arial"/>
                <a:sym typeface="Arial"/>
              </a:rPr>
            </a:br>
            <a:r>
              <a:rPr lang="en-US" sz="1800" b="0" i="0" u="none" strike="noStrike" cap="none" baseline="0">
                <a:solidFill>
                  <a:srgbClr val="C29B21"/>
                </a:solidFill>
                <a:latin typeface="Arial"/>
                <a:ea typeface="Arial"/>
                <a:cs typeface="Arial"/>
                <a:sym typeface="Arial"/>
              </a:rPr>
              <a:t>Extension Associate</a:t>
            </a:r>
          </a:p>
        </p:txBody>
      </p:sp>
      <p:pic>
        <p:nvPicPr>
          <p:cNvPr id="86" name="Shape 86"/>
          <p:cNvPicPr preferRelativeResize="0"/>
          <p:nvPr/>
        </p:nvPicPr>
        <p:blipFill rotWithShape="1">
          <a:blip r:embed="rId3">
            <a:alphaModFix/>
          </a:blip>
          <a:srcRect t="16390" r="4919" b="51487"/>
          <a:stretch/>
        </p:blipFill>
        <p:spPr>
          <a:xfrm>
            <a:off x="212725" y="690562"/>
            <a:ext cx="8737599" cy="220503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251325" y="609600"/>
            <a:ext cx="48767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29B21"/>
              </a:buClr>
              <a:buSzPct val="25000"/>
              <a:buFont typeface="Arial"/>
              <a:buNone/>
            </a:pPr>
            <a:r>
              <a:rPr lang="en-US" sz="4400" b="0" i="0" u="none" strike="noStrike" cap="none" baseline="0">
                <a:solidFill>
                  <a:srgbClr val="C29B21"/>
                </a:solidFill>
                <a:latin typeface="Arial"/>
                <a:ea typeface="Arial"/>
                <a:cs typeface="Arial"/>
                <a:sym typeface="Arial"/>
              </a:rPr>
              <a:t>Direct Seed</a:t>
            </a:r>
          </a:p>
        </p:txBody>
      </p:sp>
      <p:sp>
        <p:nvSpPr>
          <p:cNvPr id="118" name="Shape 118"/>
          <p:cNvSpPr txBox="1">
            <a:spLocks noGrp="1"/>
          </p:cNvSpPr>
          <p:nvPr>
            <p:ph type="body" idx="1"/>
          </p:nvPr>
        </p:nvSpPr>
        <p:spPr>
          <a:xfrm>
            <a:off x="5483475" y="1981200"/>
            <a:ext cx="2974799" cy="3048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t>Plant a seed as deep as the seed is big.</a:t>
            </a:r>
          </a:p>
        </p:txBody>
      </p:sp>
      <p:pic>
        <p:nvPicPr>
          <p:cNvPr id="119" name="Shape 119"/>
          <p:cNvPicPr preferRelativeResize="0"/>
          <p:nvPr/>
        </p:nvPicPr>
        <p:blipFill rotWithShape="1">
          <a:blip r:embed="rId3">
            <a:alphaModFix/>
          </a:blip>
          <a:srcRect l="7397" r="35383"/>
          <a:stretch/>
        </p:blipFill>
        <p:spPr>
          <a:xfrm>
            <a:off x="0" y="-1586"/>
            <a:ext cx="4972049" cy="57927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953000" y="609600"/>
            <a:ext cx="41909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29B21"/>
              </a:buClr>
              <a:buSzPct val="25000"/>
              <a:buFont typeface="Arial"/>
              <a:buNone/>
            </a:pPr>
            <a:r>
              <a:rPr lang="en-US" sz="4400" b="0" i="0" u="none" strike="noStrike" cap="none" baseline="0">
                <a:solidFill>
                  <a:srgbClr val="C29B21"/>
                </a:solidFill>
                <a:latin typeface="Arial"/>
                <a:ea typeface="Arial"/>
                <a:cs typeface="Arial"/>
                <a:sym typeface="Arial"/>
              </a:rPr>
              <a:t>Transplants</a:t>
            </a:r>
          </a:p>
        </p:txBody>
      </p:sp>
      <p:sp>
        <p:nvSpPr>
          <p:cNvPr id="125" name="Shape 125"/>
          <p:cNvSpPr txBox="1">
            <a:spLocks noGrp="1"/>
          </p:cNvSpPr>
          <p:nvPr>
            <p:ph type="body" idx="1"/>
          </p:nvPr>
        </p:nvSpPr>
        <p:spPr>
          <a:xfrm>
            <a:off x="4267200" y="1524000"/>
            <a:ext cx="4876799"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Purchase or utilize saved seed and start plants in a greenhouse</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Purchase transplants from local plant nurseries</a:t>
            </a:r>
          </a:p>
        </p:txBody>
      </p:sp>
      <p:pic>
        <p:nvPicPr>
          <p:cNvPr id="126" name="Shape 126"/>
          <p:cNvPicPr preferRelativeResize="0"/>
          <p:nvPr/>
        </p:nvPicPr>
        <p:blipFill rotWithShape="1">
          <a:blip r:embed="rId3">
            <a:alphaModFix/>
          </a:blip>
          <a:srcRect/>
          <a:stretch/>
        </p:blipFill>
        <p:spPr>
          <a:xfrm>
            <a:off x="14286" y="-20636"/>
            <a:ext cx="4362449" cy="581183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CAULIFLOWER</a:t>
            </a:r>
            <a:endParaRPr lang="en-US"/>
          </a:p>
        </p:txBody>
      </p:sp>
      <p:sp>
        <p:nvSpPr>
          <p:cNvPr id="3" name="Text Placeholder 2"/>
          <p:cNvSpPr>
            <a:spLocks noGrp="1"/>
          </p:cNvSpPr>
          <p:nvPr>
            <p:ph type="body" idx="1"/>
          </p:nvPr>
        </p:nvSpPr>
        <p:spPr/>
        <p:txBody>
          <a:bodyPr/>
          <a:lstStyle/>
          <a:p>
            <a:r>
              <a:rPr lang="en-US" smtClean="0"/>
              <a:t> Grafitti</a:t>
            </a:r>
          </a:p>
          <a:p>
            <a:r>
              <a:rPr lang="en-US" smtClean="0"/>
              <a:t>Kids love it  </a:t>
            </a:r>
            <a:endParaRPr lang="en-US"/>
          </a:p>
        </p:txBody>
      </p:sp>
      <p:pic>
        <p:nvPicPr>
          <p:cNvPr id="1026" name="Picture 2" descr="Multi-Colour Mix Cauliflower Seeds (Organic) 180 Seeds Upc 647923989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24000"/>
            <a:ext cx="42100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37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en-US" dirty="0" smtClean="0"/>
              <a:t>Graffiti Cauliflower</a:t>
            </a:r>
            <a:endParaRPr lang="en-US" dirty="0"/>
          </a:p>
        </p:txBody>
      </p:sp>
      <p:pic>
        <p:nvPicPr>
          <p:cNvPr id="4" name="Picture 3"/>
          <p:cNvPicPr>
            <a:picLocks noChangeAspect="1"/>
          </p:cNvPicPr>
          <p:nvPr/>
        </p:nvPicPr>
        <p:blipFill>
          <a:blip r:embed="rId2"/>
          <a:stretch>
            <a:fillRect/>
          </a:stretch>
        </p:blipFill>
        <p:spPr>
          <a:xfrm>
            <a:off x="3505200" y="1295400"/>
            <a:ext cx="5486400" cy="5486400"/>
          </a:xfrm>
          <a:prstGeom prst="rect">
            <a:avLst/>
          </a:prstGeom>
        </p:spPr>
      </p:pic>
      <p:sp>
        <p:nvSpPr>
          <p:cNvPr id="3" name="Text Placeholder 2"/>
          <p:cNvSpPr>
            <a:spLocks noGrp="1"/>
          </p:cNvSpPr>
          <p:nvPr>
            <p:ph type="body" idx="1"/>
          </p:nvPr>
        </p:nvSpPr>
        <p:spPr/>
        <p:txBody>
          <a:bodyPr/>
          <a:lstStyle/>
          <a:p>
            <a:r>
              <a:rPr lang="en-US" dirty="0" smtClean="0"/>
              <a:t>Hybrid</a:t>
            </a:r>
          </a:p>
          <a:p>
            <a:r>
              <a:rPr lang="en-US" dirty="0" smtClean="0"/>
              <a:t>Kids love it</a:t>
            </a:r>
          </a:p>
          <a:p>
            <a:r>
              <a:rPr lang="en-US" smtClean="0"/>
              <a:t>Grows well </a:t>
            </a:r>
          </a:p>
          <a:p>
            <a:pPr marL="203200" indent="0">
              <a:buNone/>
            </a:pPr>
            <a:r>
              <a:rPr lang="en-US" smtClean="0"/>
              <a:t>in fall</a:t>
            </a:r>
            <a:endParaRPr lang="en-US" dirty="0"/>
          </a:p>
        </p:txBody>
      </p:sp>
    </p:spTree>
    <p:extLst>
      <p:ext uri="{BB962C8B-B14F-4D97-AF65-F5344CB8AC3E}">
        <p14:creationId xmlns:p14="http://schemas.microsoft.com/office/powerpoint/2010/main" val="1925042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85800" y="6096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4400" b="0" i="0" u="none" strike="noStrike" cap="none" baseline="0">
              <a:solidFill>
                <a:srgbClr val="C29B21"/>
              </a:solidFill>
              <a:latin typeface="Arial"/>
              <a:ea typeface="Arial"/>
              <a:cs typeface="Arial"/>
              <a:sym typeface="Arial"/>
            </a:endParaRPr>
          </a:p>
        </p:txBody>
      </p:sp>
      <p:sp>
        <p:nvSpPr>
          <p:cNvPr id="132" name="Shape 132"/>
          <p:cNvSpPr txBox="1">
            <a:spLocks noGrp="1"/>
          </p:cNvSpPr>
          <p:nvPr>
            <p:ph type="body" idx="1"/>
          </p:nvPr>
        </p:nvSpPr>
        <p:spPr>
          <a:xfrm>
            <a:off x="685800" y="1981200"/>
            <a:ext cx="7772400"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Cleggs Plant Nursery</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Louisiana Nursery</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Harbs </a:t>
            </a:r>
            <a:r>
              <a:rPr lang="en-US" sz="3200" b="0" i="0" u="none" strike="noStrike" cap="none" baseline="0" smtClean="0">
                <a:solidFill>
                  <a:schemeClr val="dk1"/>
                </a:solidFill>
                <a:latin typeface="Arial"/>
                <a:ea typeface="Arial"/>
                <a:cs typeface="Arial"/>
                <a:sym typeface="Arial"/>
              </a:rPr>
              <a:t>Oasis</a:t>
            </a:r>
          </a:p>
          <a:p>
            <a:pPr marL="342900" marR="0" lvl="0" indent="-342900" algn="l" rtl="0">
              <a:lnSpc>
                <a:spcPct val="100000"/>
              </a:lnSpc>
              <a:spcBef>
                <a:spcPts val="640"/>
              </a:spcBef>
              <a:spcAft>
                <a:spcPts val="0"/>
              </a:spcAft>
              <a:buClr>
                <a:schemeClr val="dk1"/>
              </a:buClr>
              <a:buSzPct val="100000"/>
              <a:buFont typeface="Arial"/>
              <a:buChar char="•"/>
            </a:pPr>
            <a:r>
              <a:rPr lang="en-US" smtClean="0"/>
              <a:t>Red Stick Farmers Market (Saturday weekly downtown Main &amp; 5</a:t>
            </a:r>
            <a:r>
              <a:rPr lang="en-US" baseline="30000" smtClean="0"/>
              <a:t>th</a:t>
            </a:r>
            <a:r>
              <a:rPr lang="en-US" smtClean="0"/>
              <a:t>)</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strike="noStrike" cap="none" baseline="0" smtClean="0">
                <a:solidFill>
                  <a:schemeClr val="dk1"/>
                </a:solidFill>
                <a:latin typeface="Arial"/>
                <a:ea typeface="Arial"/>
                <a:cs typeface="Arial"/>
                <a:sym typeface="Arial"/>
              </a:rPr>
              <a:t>Culture Makers Market (monthly last</a:t>
            </a:r>
            <a:r>
              <a:rPr lang="en-US" sz="3200" b="0" i="0" u="none" strike="noStrike" cap="none" smtClean="0">
                <a:solidFill>
                  <a:schemeClr val="dk1"/>
                </a:solidFill>
                <a:latin typeface="Arial"/>
                <a:ea typeface="Arial"/>
                <a:cs typeface="Arial"/>
                <a:sym typeface="Arial"/>
              </a:rPr>
              <a:t> Sunday of month in spring, summer fall)</a:t>
            </a:r>
            <a:endParaRPr lang="en-US" sz="3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32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23175" y="434125"/>
            <a:ext cx="7772400" cy="1143000"/>
          </a:xfrm>
          <a:prstGeom prst="rect">
            <a:avLst/>
          </a:prstGeom>
        </p:spPr>
        <p:txBody>
          <a:bodyPr lIns="91425" tIns="91425" rIns="91425" bIns="91425" anchor="ctr" anchorCtr="0">
            <a:noAutofit/>
          </a:bodyPr>
          <a:lstStyle/>
          <a:p>
            <a:pPr algn="l">
              <a:spcBef>
                <a:spcPts val="0"/>
              </a:spcBef>
              <a:buNone/>
            </a:pPr>
            <a:r>
              <a:rPr lang="en-US"/>
              <a:t>   BROCCOLI</a:t>
            </a:r>
          </a:p>
        </p:txBody>
      </p:sp>
      <p:sp>
        <p:nvSpPr>
          <p:cNvPr id="144" name="Shape 144"/>
          <p:cNvSpPr txBox="1">
            <a:spLocks noGrp="1"/>
          </p:cNvSpPr>
          <p:nvPr>
            <p:ph type="body" idx="1"/>
          </p:nvPr>
        </p:nvSpPr>
        <p:spPr>
          <a:xfrm>
            <a:off x="159375" y="1111325"/>
            <a:ext cx="7137300" cy="5176499"/>
          </a:xfrm>
          <a:prstGeom prst="rect">
            <a:avLst/>
          </a:prstGeom>
        </p:spPr>
        <p:txBody>
          <a:bodyPr lIns="91425" tIns="91425" rIns="91425" bIns="91425" anchor="t" anchorCtr="0">
            <a:noAutofit/>
          </a:bodyPr>
          <a:lstStyle/>
          <a:p>
            <a:pPr rtl="0">
              <a:spcBef>
                <a:spcPts val="0"/>
              </a:spcBef>
              <a:buNone/>
            </a:pPr>
            <a:r>
              <a:rPr lang="en-US"/>
              <a:t>Arcadia </a:t>
            </a:r>
            <a:r>
              <a:rPr lang="en-US" sz="1800"/>
              <a:t>Best cold tolerance for fall and </a:t>
            </a:r>
          </a:p>
          <a:p>
            <a:pPr rtl="0">
              <a:spcBef>
                <a:spcPts val="0"/>
              </a:spcBef>
              <a:buNone/>
            </a:pPr>
            <a:r>
              <a:rPr lang="en-US" sz="1800"/>
              <a:t>winter production.</a:t>
            </a:r>
          </a:p>
          <a:p>
            <a:pPr rtl="0">
              <a:spcBef>
                <a:spcPts val="0"/>
              </a:spcBef>
              <a:buNone/>
            </a:pPr>
            <a:r>
              <a:rPr lang="en-US" sz="1800"/>
              <a:t>  A rugged, vigorous broccoli with mid-late maturity. Big plants with heavy, very firm, dark green, domed heads with a</a:t>
            </a:r>
          </a:p>
          <a:p>
            <a:pPr rtl="0">
              <a:spcBef>
                <a:spcPts val="0"/>
              </a:spcBef>
              <a:buNone/>
            </a:pPr>
            <a:r>
              <a:rPr lang="en-US" sz="1800"/>
              <a:t> unique "frosted" appearance. Tolerant of cold </a:t>
            </a:r>
          </a:p>
          <a:p>
            <a:pPr rtl="0">
              <a:spcBef>
                <a:spcPts val="0"/>
              </a:spcBef>
              <a:buNone/>
            </a:pPr>
            <a:r>
              <a:rPr lang="en-US" sz="1800"/>
              <a:t>stress. Excellent side-shoot </a:t>
            </a:r>
          </a:p>
          <a:p>
            <a:pPr marL="0" indent="0" rtl="0">
              <a:spcBef>
                <a:spcPts val="0"/>
              </a:spcBef>
              <a:buNone/>
            </a:pPr>
            <a:r>
              <a:rPr lang="en-US" sz="1800"/>
              <a:t>                                         </a:t>
            </a:r>
            <a:r>
              <a:rPr lang="en-US"/>
              <a:t>Pac Man</a:t>
            </a:r>
          </a:p>
          <a:p>
            <a:pPr marL="0" indent="457200" rtl="0">
              <a:spcBef>
                <a:spcPts val="0"/>
              </a:spcBef>
              <a:buNone/>
            </a:pPr>
            <a:r>
              <a:rPr lang="en-US"/>
              <a:t>	               </a:t>
            </a:r>
            <a:r>
              <a:rPr lang="en-US" sz="1400"/>
              <a:t>Early, high yielder whose side shoots perform well      </a:t>
            </a:r>
          </a:p>
          <a:p>
            <a:pPr marL="0" indent="457200" rtl="0">
              <a:spcBef>
                <a:spcPts val="0"/>
              </a:spcBef>
              <a:buNone/>
            </a:pPr>
            <a:r>
              <a:rPr lang="en-US" sz="1400"/>
              <a:t>                                            even after the center is out. </a:t>
            </a:r>
          </a:p>
          <a:p>
            <a:pPr marL="0" indent="0">
              <a:spcBef>
                <a:spcPts val="0"/>
              </a:spcBef>
              <a:buNone/>
            </a:pPr>
            <a:r>
              <a:rPr lang="en-US" sz="1400"/>
              <a:t>                                                      A great performer in both yields and taste. 60 days to         maturity.				        maturity.</a:t>
            </a:r>
          </a:p>
        </p:txBody>
      </p:sp>
      <p:pic>
        <p:nvPicPr>
          <p:cNvPr id="145" name="Shape 145"/>
          <p:cNvPicPr preferRelativeResize="0"/>
          <p:nvPr/>
        </p:nvPicPr>
        <p:blipFill>
          <a:blip r:embed="rId3">
            <a:alphaModFix/>
          </a:blip>
          <a:stretch>
            <a:fillRect/>
          </a:stretch>
        </p:blipFill>
        <p:spPr>
          <a:xfrm>
            <a:off x="5667975" y="971250"/>
            <a:ext cx="2695424" cy="2816000"/>
          </a:xfrm>
          <a:prstGeom prst="rect">
            <a:avLst/>
          </a:prstGeom>
          <a:noFill/>
          <a:ln>
            <a:noFill/>
          </a:ln>
        </p:spPr>
      </p:pic>
      <p:pic>
        <p:nvPicPr>
          <p:cNvPr id="146" name="Shape 146"/>
          <p:cNvPicPr preferRelativeResize="0"/>
          <p:nvPr/>
        </p:nvPicPr>
        <p:blipFill>
          <a:blip r:embed="rId4">
            <a:alphaModFix/>
          </a:blip>
          <a:stretch>
            <a:fillRect/>
          </a:stretch>
        </p:blipFill>
        <p:spPr>
          <a:xfrm>
            <a:off x="240150" y="3530225"/>
            <a:ext cx="2391924" cy="23919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78825" y="609600"/>
            <a:ext cx="7772400" cy="1143000"/>
          </a:xfrm>
          <a:prstGeom prst="rect">
            <a:avLst/>
          </a:prstGeom>
        </p:spPr>
        <p:txBody>
          <a:bodyPr lIns="91425" tIns="91425" rIns="91425" bIns="91425" anchor="ctr" anchorCtr="0">
            <a:noAutofit/>
          </a:bodyPr>
          <a:lstStyle/>
          <a:p>
            <a:pPr algn="l">
              <a:spcBef>
                <a:spcPts val="0"/>
              </a:spcBef>
              <a:buNone/>
            </a:pPr>
            <a:r>
              <a:rPr lang="en-US"/>
              <a:t>       CABBAGE</a:t>
            </a:r>
          </a:p>
        </p:txBody>
      </p:sp>
      <p:sp>
        <p:nvSpPr>
          <p:cNvPr id="186" name="Shape 186"/>
          <p:cNvSpPr txBox="1">
            <a:spLocks noGrp="1"/>
          </p:cNvSpPr>
          <p:nvPr>
            <p:ph type="body" idx="1"/>
          </p:nvPr>
        </p:nvSpPr>
        <p:spPr>
          <a:xfrm>
            <a:off x="4108975" y="1371612"/>
            <a:ext cx="6133199" cy="4114800"/>
          </a:xfrm>
          <a:prstGeom prst="rect">
            <a:avLst/>
          </a:prstGeom>
        </p:spPr>
        <p:txBody>
          <a:bodyPr lIns="91425" tIns="91425" rIns="91425" bIns="91425" anchor="t" anchorCtr="0">
            <a:noAutofit/>
          </a:bodyPr>
          <a:lstStyle/>
          <a:p>
            <a:pPr rtl="0">
              <a:spcBef>
                <a:spcPts val="0"/>
              </a:spcBef>
              <a:buNone/>
            </a:pPr>
            <a:r>
              <a:rPr lang="en-US"/>
              <a:t>Copenhagen</a:t>
            </a:r>
          </a:p>
          <a:p>
            <a:pPr rtl="0">
              <a:spcBef>
                <a:spcPts val="0"/>
              </a:spcBef>
              <a:buNone/>
            </a:pPr>
            <a:r>
              <a:rPr lang="en-US" sz="1800"/>
              <a:t>80 days — One of the largest early maturing </a:t>
            </a:r>
          </a:p>
          <a:p>
            <a:pPr rtl="0">
              <a:spcBef>
                <a:spcPts val="0"/>
              </a:spcBef>
              <a:buNone/>
            </a:pPr>
            <a:r>
              <a:rPr lang="en-US" sz="1800"/>
              <a:t>roundhead varieties. The solid, round heads </a:t>
            </a:r>
          </a:p>
          <a:p>
            <a:pPr rtl="0">
              <a:spcBef>
                <a:spcPts val="0"/>
              </a:spcBef>
              <a:buNone/>
            </a:pPr>
            <a:r>
              <a:rPr lang="en-US" sz="1800"/>
              <a:t>are six to eight inches in diameter and average </a:t>
            </a:r>
          </a:p>
          <a:p>
            <a:pPr rtl="0">
              <a:spcBef>
                <a:spcPts val="0"/>
              </a:spcBef>
              <a:buNone/>
            </a:pPr>
            <a:r>
              <a:rPr lang="en-US" sz="1800"/>
              <a:t>three to four pounds in weight. The texture is </a:t>
            </a:r>
          </a:p>
          <a:p>
            <a:pPr rtl="0">
              <a:spcBef>
                <a:spcPts val="0"/>
              </a:spcBef>
              <a:buNone/>
            </a:pPr>
            <a:r>
              <a:rPr lang="en-US" sz="1800"/>
              <a:t>tender and </a:t>
            </a:r>
          </a:p>
          <a:p>
            <a:pPr rtl="0">
              <a:spcBef>
                <a:spcPts val="0"/>
              </a:spcBef>
              <a:buNone/>
            </a:pPr>
            <a:r>
              <a:rPr lang="en-US" sz="1800"/>
              <a:t>crisp with a good, mild flavor. Keeps well.</a:t>
            </a:r>
          </a:p>
          <a:p>
            <a:pPr>
              <a:spcBef>
                <a:spcPts val="0"/>
              </a:spcBef>
              <a:buNone/>
            </a:pPr>
            <a:r>
              <a:rPr lang="en-US" sz="1800"/>
              <a:t>Market variety.</a:t>
            </a:r>
          </a:p>
        </p:txBody>
      </p:sp>
      <p:pic>
        <p:nvPicPr>
          <p:cNvPr id="187" name="Shape 187"/>
          <p:cNvPicPr preferRelativeResize="0"/>
          <p:nvPr/>
        </p:nvPicPr>
        <p:blipFill>
          <a:blip r:embed="rId3">
            <a:alphaModFix/>
          </a:blip>
          <a:stretch>
            <a:fillRect/>
          </a:stretch>
        </p:blipFill>
        <p:spPr>
          <a:xfrm>
            <a:off x="321675" y="1647562"/>
            <a:ext cx="3598875" cy="35628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FENNEL</a:t>
            </a:r>
            <a:endParaRPr lang="en-US"/>
          </a:p>
        </p:txBody>
      </p:sp>
      <p:sp>
        <p:nvSpPr>
          <p:cNvPr id="3" name="Text Placeholder 2"/>
          <p:cNvSpPr>
            <a:spLocks noGrp="1"/>
          </p:cNvSpPr>
          <p:nvPr>
            <p:ph type="body" idx="1"/>
          </p:nvPr>
        </p:nvSpPr>
        <p:spPr>
          <a:xfrm>
            <a:off x="165100" y="1447800"/>
            <a:ext cx="7772400" cy="4114800"/>
          </a:xfrm>
        </p:spPr>
        <p:txBody>
          <a:bodyPr/>
          <a:lstStyle/>
          <a:p>
            <a:endParaRPr lang="en-US"/>
          </a:p>
        </p:txBody>
      </p:sp>
      <p:pic>
        <p:nvPicPr>
          <p:cNvPr id="4" name="Picture 3"/>
          <p:cNvPicPr>
            <a:picLocks noChangeAspect="1"/>
          </p:cNvPicPr>
          <p:nvPr/>
        </p:nvPicPr>
        <p:blipFill>
          <a:blip r:embed="rId2"/>
          <a:stretch>
            <a:fillRect/>
          </a:stretch>
        </p:blipFill>
        <p:spPr>
          <a:xfrm>
            <a:off x="2438400" y="1600200"/>
            <a:ext cx="5486400" cy="4114800"/>
          </a:xfrm>
          <a:prstGeom prst="rect">
            <a:avLst/>
          </a:prstGeom>
        </p:spPr>
      </p:pic>
    </p:spTree>
    <p:extLst>
      <p:ext uri="{BB962C8B-B14F-4D97-AF65-F5344CB8AC3E}">
        <p14:creationId xmlns:p14="http://schemas.microsoft.com/office/powerpoint/2010/main" val="1392298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81000" y="762000"/>
            <a:ext cx="7239000" cy="4826000"/>
          </a:xfrm>
          <a:prstGeom prst="rect">
            <a:avLst/>
          </a:prstGeom>
        </p:spPr>
      </p:pic>
    </p:spTree>
    <p:extLst>
      <p:ext uri="{BB962C8B-B14F-4D97-AF65-F5344CB8AC3E}">
        <p14:creationId xmlns:p14="http://schemas.microsoft.com/office/powerpoint/2010/main" val="2079227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1143000"/>
          </a:xfrm>
        </p:spPr>
        <p:txBody>
          <a:bodyPr/>
          <a:lstStyle/>
          <a:p>
            <a:pPr algn="l"/>
            <a:r>
              <a:rPr lang="en-US" smtClean="0"/>
              <a:t>Roasted Fennel</a:t>
            </a:r>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286000" y="990600"/>
            <a:ext cx="5715000" cy="4762500"/>
          </a:xfrm>
          <a:prstGeom prst="rect">
            <a:avLst/>
          </a:prstGeom>
        </p:spPr>
      </p:pic>
    </p:spTree>
    <p:extLst>
      <p:ext uri="{BB962C8B-B14F-4D97-AF65-F5344CB8AC3E}">
        <p14:creationId xmlns:p14="http://schemas.microsoft.com/office/powerpoint/2010/main" val="3095326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Fall Crops </a:t>
            </a:r>
            <a:endParaRPr lang="en-US" dirty="0"/>
          </a:p>
        </p:txBody>
      </p:sp>
      <p:sp>
        <p:nvSpPr>
          <p:cNvPr id="3" name="Text Placeholder 2"/>
          <p:cNvSpPr>
            <a:spLocks noGrp="1"/>
          </p:cNvSpPr>
          <p:nvPr>
            <p:ph type="body" idx="1"/>
          </p:nvPr>
        </p:nvSpPr>
        <p:spPr>
          <a:xfrm>
            <a:off x="457200" y="1600200"/>
            <a:ext cx="7772400" cy="4114800"/>
          </a:xfrm>
        </p:spPr>
        <p:txBody>
          <a:bodyPr/>
          <a:lstStyle/>
          <a:p>
            <a:r>
              <a:rPr lang="en-US" smtClean="0"/>
              <a:t> carrots				- turnip</a:t>
            </a:r>
            <a:endParaRPr lang="en-US" dirty="0"/>
          </a:p>
          <a:p>
            <a:r>
              <a:rPr lang="en-US" smtClean="0"/>
              <a:t> cauliflower			- radish</a:t>
            </a:r>
            <a:endParaRPr lang="en-US" dirty="0"/>
          </a:p>
          <a:p>
            <a:r>
              <a:rPr lang="en-US"/>
              <a:t> </a:t>
            </a:r>
            <a:r>
              <a:rPr lang="en-US" smtClean="0"/>
              <a:t>cabbage			- beets </a:t>
            </a:r>
            <a:endParaRPr lang="en-US" dirty="0"/>
          </a:p>
          <a:p>
            <a:r>
              <a:rPr lang="en-US"/>
              <a:t> </a:t>
            </a:r>
            <a:r>
              <a:rPr lang="en-US" smtClean="0"/>
              <a:t>broccoli			- lettuces</a:t>
            </a:r>
            <a:endParaRPr lang="en-US" dirty="0"/>
          </a:p>
          <a:p>
            <a:r>
              <a:rPr lang="en-US"/>
              <a:t> </a:t>
            </a:r>
            <a:r>
              <a:rPr lang="en-US" smtClean="0"/>
              <a:t>collard greens </a:t>
            </a:r>
            <a:endParaRPr lang="en-US" dirty="0"/>
          </a:p>
          <a:p>
            <a:r>
              <a:rPr lang="en-US"/>
              <a:t> </a:t>
            </a:r>
            <a:r>
              <a:rPr lang="en-US" smtClean="0"/>
              <a:t>mustard greens </a:t>
            </a:r>
            <a:endParaRPr lang="en-US" dirty="0"/>
          </a:p>
        </p:txBody>
      </p:sp>
    </p:spTree>
    <p:extLst>
      <p:ext uri="{BB962C8B-B14F-4D97-AF65-F5344CB8AC3E}">
        <p14:creationId xmlns:p14="http://schemas.microsoft.com/office/powerpoint/2010/main" val="19910879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lgn="l">
              <a:spcBef>
                <a:spcPts val="0"/>
              </a:spcBef>
              <a:buNone/>
            </a:pPr>
            <a:r>
              <a:rPr lang="en-US" sz="3200">
                <a:solidFill>
                  <a:schemeClr val="dk1"/>
                </a:solidFill>
              </a:rPr>
              <a:t>RED CABBAGE</a:t>
            </a:r>
          </a:p>
        </p:txBody>
      </p:sp>
      <p:sp>
        <p:nvSpPr>
          <p:cNvPr id="194" name="Shape 194"/>
          <p:cNvSpPr txBox="1">
            <a:spLocks noGrp="1"/>
          </p:cNvSpPr>
          <p:nvPr>
            <p:ph type="body" idx="1"/>
          </p:nvPr>
        </p:nvSpPr>
        <p:spPr>
          <a:xfrm>
            <a:off x="4225800" y="1674125"/>
            <a:ext cx="4232399" cy="4114800"/>
          </a:xfrm>
          <a:prstGeom prst="rect">
            <a:avLst/>
          </a:prstGeom>
        </p:spPr>
        <p:txBody>
          <a:bodyPr lIns="91425" tIns="91425" rIns="91425" bIns="91425" anchor="t" anchorCtr="0">
            <a:noAutofit/>
          </a:bodyPr>
          <a:lstStyle/>
          <a:p>
            <a:pPr marL="0" indent="0" rtl="0">
              <a:spcBef>
                <a:spcPts val="0"/>
              </a:spcBef>
              <a:buNone/>
            </a:pPr>
            <a:r>
              <a:rPr lang="en-US"/>
              <a:t>Super Red</a:t>
            </a:r>
          </a:p>
          <a:p>
            <a:pPr marL="0" indent="0" rtl="0">
              <a:spcBef>
                <a:spcPts val="0"/>
              </a:spcBef>
              <a:buNone/>
            </a:pPr>
            <a:r>
              <a:rPr lang="en-US" sz="1800"/>
              <a:t>Early with excellent flavor</a:t>
            </a:r>
          </a:p>
          <a:p>
            <a:pPr marL="0" indent="0">
              <a:spcBef>
                <a:spcPts val="0"/>
              </a:spcBef>
              <a:buNone/>
            </a:pPr>
            <a:r>
              <a:rPr lang="en-US" sz="1800"/>
              <a:t>The round, medium-sized heads are well-wrapped, smooth and resist splitting. Flavor is superior for red cabbage: tender, crisp, and pleasantly peppery. Suitable for planting at close spacing to produce single-serving-sized mini cabbages. </a:t>
            </a:r>
          </a:p>
        </p:txBody>
      </p:sp>
      <p:pic>
        <p:nvPicPr>
          <p:cNvPr id="195" name="Shape 195"/>
          <p:cNvPicPr preferRelativeResize="0"/>
          <p:nvPr/>
        </p:nvPicPr>
        <p:blipFill>
          <a:blip r:embed="rId3">
            <a:alphaModFix/>
          </a:blip>
          <a:stretch>
            <a:fillRect/>
          </a:stretch>
        </p:blipFill>
        <p:spPr>
          <a:xfrm>
            <a:off x="167025" y="1538287"/>
            <a:ext cx="3619500" cy="3781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Landscape </a:t>
            </a:r>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714500" y="1528762"/>
            <a:ext cx="5715000" cy="3800475"/>
          </a:xfrm>
          <a:prstGeom prst="rect">
            <a:avLst/>
          </a:prstGeom>
        </p:spPr>
      </p:pic>
    </p:spTree>
    <p:extLst>
      <p:ext uri="{BB962C8B-B14F-4D97-AF65-F5344CB8AC3E}">
        <p14:creationId xmlns:p14="http://schemas.microsoft.com/office/powerpoint/2010/main" val="2284827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772400" cy="1143000"/>
          </a:xfrm>
        </p:spPr>
        <p:txBody>
          <a:bodyPr/>
          <a:lstStyle/>
          <a:p>
            <a:r>
              <a:rPr lang="en-US" dirty="0" smtClean="0"/>
              <a:t>CHINESE CABBAGE</a:t>
            </a:r>
            <a:endParaRPr lang="en-US" dirty="0"/>
          </a:p>
        </p:txBody>
      </p:sp>
      <p:sp>
        <p:nvSpPr>
          <p:cNvPr id="3" name="Text Placeholder 2"/>
          <p:cNvSpPr>
            <a:spLocks noGrp="1"/>
          </p:cNvSpPr>
          <p:nvPr>
            <p:ph type="body" idx="1"/>
          </p:nvPr>
        </p:nvSpPr>
        <p:spPr>
          <a:xfrm>
            <a:off x="5029200" y="1981200"/>
            <a:ext cx="3429000" cy="4114800"/>
          </a:xfrm>
        </p:spPr>
        <p:txBody>
          <a:bodyPr/>
          <a:lstStyle/>
          <a:p>
            <a:pPr marL="203200" indent="0">
              <a:buNone/>
            </a:pPr>
            <a:r>
              <a:rPr lang="en-US" dirty="0" err="1" smtClean="0"/>
              <a:t>Bilko</a:t>
            </a:r>
            <a:endParaRPr lang="en-US" dirty="0" smtClean="0"/>
          </a:p>
          <a:p>
            <a:pPr marL="203200" indent="0">
              <a:buNone/>
            </a:pPr>
            <a:r>
              <a:rPr lang="en-US" sz="2000" dirty="0" smtClean="0"/>
              <a:t> </a:t>
            </a:r>
            <a:r>
              <a:rPr lang="en-US" sz="2000" dirty="0"/>
              <a:t>12", darker green, and a couple of days later. Wide adaptability. Slow-bolting heads have a good, mild, sweet flavor. High resistance to club root and fusarium yellows. Organically grown.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619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666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7772400" cy="1143000"/>
          </a:xfrm>
        </p:spPr>
        <p:txBody>
          <a:bodyPr/>
          <a:lstStyle/>
          <a:p>
            <a:r>
              <a:rPr lang="en-US" dirty="0" smtClean="0"/>
              <a:t>PAC CHOI</a:t>
            </a:r>
            <a:endParaRPr lang="en-US" dirty="0"/>
          </a:p>
        </p:txBody>
      </p:sp>
      <p:sp>
        <p:nvSpPr>
          <p:cNvPr id="3" name="Text Placeholder 2"/>
          <p:cNvSpPr>
            <a:spLocks noGrp="1"/>
          </p:cNvSpPr>
          <p:nvPr>
            <p:ph type="body" idx="1"/>
          </p:nvPr>
        </p:nvSpPr>
        <p:spPr>
          <a:xfrm>
            <a:off x="4114800" y="1600200"/>
            <a:ext cx="4800600" cy="4114800"/>
          </a:xfrm>
        </p:spPr>
        <p:txBody>
          <a:bodyPr/>
          <a:lstStyle/>
          <a:p>
            <a:pPr marL="203200" indent="0">
              <a:buNone/>
            </a:pPr>
            <a:r>
              <a:rPr lang="en-US" dirty="0" smtClean="0"/>
              <a:t>Red Choi</a:t>
            </a:r>
          </a:p>
          <a:p>
            <a:pPr marL="203200" indent="0">
              <a:buNone/>
            </a:pPr>
            <a:r>
              <a:rPr lang="en-US" sz="2000" dirty="0"/>
              <a:t>Excellent at micro green, baby leaf, and full size. Red Choi changes from dark green leaves with maroon veins at micro size to dark maroon leaves with green undersides and thin green petioles at full size (8-10").</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619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8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295400" y="609600"/>
            <a:ext cx="5029200" cy="5029200"/>
          </a:xfrm>
          <a:prstGeom prst="rect">
            <a:avLst/>
          </a:prstGeom>
        </p:spPr>
      </p:pic>
    </p:spTree>
    <p:extLst>
      <p:ext uri="{BB962C8B-B14F-4D97-AF65-F5344CB8AC3E}">
        <p14:creationId xmlns:p14="http://schemas.microsoft.com/office/powerpoint/2010/main" val="3248835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61156" y="609600"/>
            <a:ext cx="6279444" cy="6781800"/>
          </a:xfrm>
          <a:prstGeom prst="rect">
            <a:avLst/>
          </a:prstGeom>
        </p:spPr>
      </p:pic>
    </p:spTree>
    <p:extLst>
      <p:ext uri="{BB962C8B-B14F-4D97-AF65-F5344CB8AC3E}">
        <p14:creationId xmlns:p14="http://schemas.microsoft.com/office/powerpoint/2010/main" val="2341653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lgn="l">
              <a:spcBef>
                <a:spcPts val="0"/>
              </a:spcBef>
              <a:buNone/>
            </a:pPr>
            <a:r>
              <a:rPr lang="en-US"/>
              <a:t>RADISH</a:t>
            </a:r>
          </a:p>
        </p:txBody>
      </p:sp>
      <p:sp>
        <p:nvSpPr>
          <p:cNvPr id="202" name="Shape 202"/>
          <p:cNvSpPr txBox="1">
            <a:spLocks noGrp="1"/>
          </p:cNvSpPr>
          <p:nvPr>
            <p:ph type="body" idx="1"/>
          </p:nvPr>
        </p:nvSpPr>
        <p:spPr>
          <a:xfrm>
            <a:off x="685800" y="950475"/>
            <a:ext cx="8458200" cy="4707000"/>
          </a:xfrm>
          <a:prstGeom prst="rect">
            <a:avLst/>
          </a:prstGeom>
        </p:spPr>
        <p:txBody>
          <a:bodyPr lIns="91425" tIns="91425" rIns="91425" bIns="91425" anchor="t" anchorCtr="0">
            <a:noAutofit/>
          </a:bodyPr>
          <a:lstStyle/>
          <a:p>
            <a:pPr rtl="0">
              <a:spcBef>
                <a:spcPts val="0"/>
              </a:spcBef>
              <a:buNone/>
            </a:pPr>
            <a:endParaRPr/>
          </a:p>
          <a:p>
            <a:pPr rtl="0">
              <a:spcBef>
                <a:spcPts val="0"/>
              </a:spcBef>
              <a:buNone/>
            </a:pPr>
            <a:r>
              <a:rPr lang="en-US"/>
              <a:t>Easter Egg							</a:t>
            </a:r>
            <a:r>
              <a:rPr lang="en-US" smtClean="0"/>
              <a:t>   				White IcicleShort </a:t>
            </a:r>
            <a:r>
              <a:rPr lang="en-US"/>
              <a:t>Top</a:t>
            </a:r>
          </a:p>
        </p:txBody>
      </p:sp>
      <p:pic>
        <p:nvPicPr>
          <p:cNvPr id="203" name="Shape 203"/>
          <p:cNvPicPr preferRelativeResize="0"/>
          <p:nvPr/>
        </p:nvPicPr>
        <p:blipFill>
          <a:blip r:embed="rId3">
            <a:alphaModFix/>
          </a:blip>
          <a:stretch>
            <a:fillRect/>
          </a:stretch>
        </p:blipFill>
        <p:spPr>
          <a:xfrm>
            <a:off x="584900" y="2341700"/>
            <a:ext cx="3245500" cy="3390699"/>
          </a:xfrm>
          <a:prstGeom prst="rect">
            <a:avLst/>
          </a:prstGeom>
          <a:noFill/>
          <a:ln>
            <a:noFill/>
          </a:ln>
        </p:spPr>
      </p:pic>
      <p:pic>
        <p:nvPicPr>
          <p:cNvPr id="204" name="Shape 204"/>
          <p:cNvPicPr preferRelativeResize="0"/>
          <p:nvPr/>
        </p:nvPicPr>
        <p:blipFill>
          <a:blip r:embed="rId4">
            <a:alphaModFix/>
          </a:blip>
          <a:stretch>
            <a:fillRect/>
          </a:stretch>
        </p:blipFill>
        <p:spPr>
          <a:xfrm>
            <a:off x="4518375" y="2827750"/>
            <a:ext cx="2514349" cy="2626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lgn="l">
              <a:spcBef>
                <a:spcPts val="0"/>
              </a:spcBef>
              <a:buNone/>
            </a:pPr>
            <a:r>
              <a:rPr lang="en-US"/>
              <a:t>BEETS</a:t>
            </a:r>
          </a:p>
        </p:txBody>
      </p:sp>
      <p:sp>
        <p:nvSpPr>
          <p:cNvPr id="211" name="Shape 211"/>
          <p:cNvSpPr txBox="1">
            <a:spLocks noGrp="1"/>
          </p:cNvSpPr>
          <p:nvPr>
            <p:ph type="body" idx="1"/>
          </p:nvPr>
        </p:nvSpPr>
        <p:spPr>
          <a:xfrm>
            <a:off x="685800" y="1981200"/>
            <a:ext cx="7772400" cy="4114800"/>
          </a:xfrm>
          <a:prstGeom prst="rect">
            <a:avLst/>
          </a:prstGeom>
        </p:spPr>
        <p:txBody>
          <a:bodyPr lIns="91425" tIns="91425" rIns="91425" bIns="91425" anchor="t" anchorCtr="0">
            <a:noAutofit/>
          </a:bodyPr>
          <a:lstStyle/>
          <a:p>
            <a:pPr rtl="0">
              <a:spcBef>
                <a:spcPts val="0"/>
              </a:spcBef>
              <a:buNone/>
            </a:pPr>
            <a:r>
              <a:rPr lang="en-US"/>
              <a:t>Red Ace</a:t>
            </a:r>
          </a:p>
          <a:p>
            <a:pPr lvl="0" rtl="0">
              <a:spcBef>
                <a:spcPts val="0"/>
              </a:spcBef>
              <a:buClr>
                <a:schemeClr val="dk2"/>
              </a:buClr>
              <a:buSzPct val="61111"/>
              <a:buFont typeface="Arial"/>
              <a:buNone/>
            </a:pPr>
            <a:r>
              <a:rPr lang="en-US" sz="1800"/>
              <a:t>The best all-around red beet.</a:t>
            </a:r>
          </a:p>
          <a:p>
            <a:pPr rtl="0">
              <a:spcBef>
                <a:spcPts val="0"/>
              </a:spcBef>
              <a:buNone/>
            </a:pPr>
            <a:r>
              <a:rPr lang="en-US" sz="1800"/>
              <a:t>Round, smooth, deep red roots </a:t>
            </a:r>
          </a:p>
          <a:p>
            <a:pPr rtl="0">
              <a:spcBef>
                <a:spcPts val="0"/>
              </a:spcBef>
              <a:buNone/>
            </a:pPr>
            <a:r>
              <a:rPr lang="en-US" sz="1800"/>
              <a:t>grow rapidly and uniformly. Sweet </a:t>
            </a:r>
          </a:p>
          <a:p>
            <a:pPr rtl="0">
              <a:spcBef>
                <a:spcPts val="0"/>
              </a:spcBef>
              <a:buNone/>
            </a:pPr>
            <a:r>
              <a:rPr lang="en-US" sz="1800"/>
              <a:t>and tender, even when older. </a:t>
            </a:r>
          </a:p>
          <a:p>
            <a:pPr rtl="0">
              <a:spcBef>
                <a:spcPts val="0"/>
              </a:spcBef>
              <a:buNone/>
            </a:pPr>
            <a:r>
              <a:rPr lang="en-US" sz="1800"/>
              <a:t>Medium-tall, red-veined greens </a:t>
            </a:r>
          </a:p>
          <a:p>
            <a:pPr>
              <a:spcBef>
                <a:spcPts val="0"/>
              </a:spcBef>
              <a:buNone/>
            </a:pPr>
            <a:r>
              <a:rPr lang="en-US" sz="1800"/>
              <a:t>for bunching.</a:t>
            </a:r>
          </a:p>
        </p:txBody>
      </p:sp>
      <p:pic>
        <p:nvPicPr>
          <p:cNvPr id="212" name="Shape 212"/>
          <p:cNvPicPr preferRelativeResize="0"/>
          <p:nvPr/>
        </p:nvPicPr>
        <p:blipFill>
          <a:blip r:embed="rId3">
            <a:alphaModFix/>
          </a:blip>
          <a:stretch>
            <a:fillRect/>
          </a:stretch>
        </p:blipFill>
        <p:spPr>
          <a:xfrm>
            <a:off x="4904775" y="678631"/>
            <a:ext cx="3553424" cy="371239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spcBef>
                <a:spcPts val="0"/>
              </a:spcBef>
              <a:buNone/>
            </a:pPr>
            <a:endParaRPr/>
          </a:p>
        </p:txBody>
      </p:sp>
      <p:sp>
        <p:nvSpPr>
          <p:cNvPr id="219" name="Shape 219"/>
          <p:cNvSpPr txBox="1">
            <a:spLocks noGrp="1"/>
          </p:cNvSpPr>
          <p:nvPr>
            <p:ph type="body" idx="1"/>
          </p:nvPr>
        </p:nvSpPr>
        <p:spPr>
          <a:xfrm>
            <a:off x="627300" y="609600"/>
            <a:ext cx="7772400" cy="4114800"/>
          </a:xfrm>
          <a:prstGeom prst="rect">
            <a:avLst/>
          </a:prstGeom>
        </p:spPr>
        <p:txBody>
          <a:bodyPr lIns="91425" tIns="91425" rIns="91425" bIns="91425" anchor="t" anchorCtr="0">
            <a:noAutofit/>
          </a:bodyPr>
          <a:lstStyle/>
          <a:p>
            <a:pPr>
              <a:spcBef>
                <a:spcPts val="0"/>
              </a:spcBef>
              <a:buNone/>
            </a:pPr>
            <a:r>
              <a:rPr lang="en-US"/>
              <a:t>Touchstone </a:t>
            </a:r>
            <a:r>
              <a:rPr lang="en-US" smtClean="0"/>
              <a:t>Gold</a:t>
            </a:r>
            <a:r>
              <a:rPr lang="en-US"/>
              <a:t>								    </a:t>
            </a:r>
            <a:r>
              <a:rPr lang="en-US" smtClean="0"/>
              <a:t>         Chiogga</a:t>
            </a:r>
          </a:p>
          <a:p>
            <a:pPr>
              <a:spcBef>
                <a:spcPts val="0"/>
              </a:spcBef>
              <a:buNone/>
            </a:pPr>
            <a:r>
              <a:rPr lang="en-US"/>
              <a:t>	</a:t>
            </a:r>
          </a:p>
        </p:txBody>
      </p:sp>
      <p:pic>
        <p:nvPicPr>
          <p:cNvPr id="220" name="Shape 220"/>
          <p:cNvPicPr preferRelativeResize="0"/>
          <p:nvPr/>
        </p:nvPicPr>
        <p:blipFill>
          <a:blip r:embed="rId3">
            <a:alphaModFix/>
          </a:blip>
          <a:stretch>
            <a:fillRect/>
          </a:stretch>
        </p:blipFill>
        <p:spPr>
          <a:xfrm>
            <a:off x="181650" y="1951000"/>
            <a:ext cx="3619500" cy="3781425"/>
          </a:xfrm>
          <a:prstGeom prst="rect">
            <a:avLst/>
          </a:prstGeom>
          <a:noFill/>
          <a:ln>
            <a:noFill/>
          </a:ln>
        </p:spPr>
      </p:pic>
      <p:pic>
        <p:nvPicPr>
          <p:cNvPr id="221" name="Shape 221"/>
          <p:cNvPicPr preferRelativeResize="0"/>
          <p:nvPr/>
        </p:nvPicPr>
        <p:blipFill>
          <a:blip r:embed="rId4">
            <a:alphaModFix/>
          </a:blip>
          <a:stretch>
            <a:fillRect/>
          </a:stretch>
        </p:blipFill>
        <p:spPr>
          <a:xfrm>
            <a:off x="4334475" y="1848625"/>
            <a:ext cx="3619500" cy="3781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71650" y="404900"/>
            <a:ext cx="7772400" cy="1143000"/>
          </a:xfrm>
          <a:prstGeom prst="rect">
            <a:avLst/>
          </a:prstGeom>
        </p:spPr>
        <p:txBody>
          <a:bodyPr lIns="91425" tIns="91425" rIns="91425" bIns="91425" anchor="ctr" anchorCtr="0">
            <a:noAutofit/>
          </a:bodyPr>
          <a:lstStyle/>
          <a:p>
            <a:pPr algn="l">
              <a:spcBef>
                <a:spcPts val="0"/>
              </a:spcBef>
              <a:buNone/>
            </a:pPr>
            <a:r>
              <a:rPr lang="en-US"/>
              <a:t>MUSTARD</a:t>
            </a:r>
          </a:p>
        </p:txBody>
      </p:sp>
      <p:sp>
        <p:nvSpPr>
          <p:cNvPr id="228" name="Shape 228"/>
          <p:cNvSpPr txBox="1">
            <a:spLocks noGrp="1"/>
          </p:cNvSpPr>
          <p:nvPr>
            <p:ph type="body" idx="1"/>
          </p:nvPr>
        </p:nvSpPr>
        <p:spPr>
          <a:xfrm>
            <a:off x="71650" y="1440150"/>
            <a:ext cx="3832500" cy="4114800"/>
          </a:xfrm>
          <a:prstGeom prst="rect">
            <a:avLst/>
          </a:prstGeom>
        </p:spPr>
        <p:txBody>
          <a:bodyPr lIns="91425" tIns="91425" rIns="91425" bIns="91425" anchor="t" anchorCtr="0">
            <a:noAutofit/>
          </a:bodyPr>
          <a:lstStyle/>
          <a:p>
            <a:pPr rtl="0">
              <a:spcBef>
                <a:spcPts val="0"/>
              </a:spcBef>
              <a:buNone/>
            </a:pPr>
            <a:r>
              <a:rPr lang="en-US"/>
              <a:t>Florida Broadleaf</a:t>
            </a:r>
          </a:p>
          <a:p>
            <a:pPr lvl="0" rtl="0">
              <a:spcBef>
                <a:spcPts val="0"/>
              </a:spcBef>
              <a:buClr>
                <a:schemeClr val="dk2"/>
              </a:buClr>
              <a:buSzPct val="61111"/>
              <a:buFont typeface="Arial"/>
              <a:buNone/>
            </a:pPr>
            <a:r>
              <a:rPr lang="en-US" sz="1800"/>
              <a:t>Florida Broadleaf produces dark green leaves 16-22" tall that are flavorful and packed full of vitamins A, B, and C. </a:t>
            </a:r>
          </a:p>
          <a:p>
            <a:pPr lvl="0" rtl="0">
              <a:spcBef>
                <a:spcPts val="0"/>
              </a:spcBef>
              <a:buClr>
                <a:schemeClr val="dk2"/>
              </a:buClr>
              <a:buFont typeface="Arial"/>
              <a:buNone/>
            </a:pPr>
            <a:endParaRPr sz="1800"/>
          </a:p>
          <a:p>
            <a:pPr lvl="0" rtl="0">
              <a:spcBef>
                <a:spcPts val="0"/>
              </a:spcBef>
              <a:buClr>
                <a:schemeClr val="dk2"/>
              </a:buClr>
              <a:buSzPct val="61111"/>
              <a:buFont typeface="Arial"/>
              <a:buNone/>
            </a:pPr>
            <a:r>
              <a:rPr lang="en-US" sz="1800"/>
              <a:t>A Southern favorite for freezing orcanning.  Extremely vigorous. </a:t>
            </a:r>
          </a:p>
          <a:p>
            <a:pPr>
              <a:spcBef>
                <a:spcPts val="0"/>
              </a:spcBef>
              <a:buNone/>
            </a:pPr>
            <a:r>
              <a:rPr lang="en-US" sz="1800"/>
              <a:t>48 days.</a:t>
            </a:r>
          </a:p>
        </p:txBody>
      </p:sp>
      <p:pic>
        <p:nvPicPr>
          <p:cNvPr id="229" name="Shape 229"/>
          <p:cNvPicPr preferRelativeResize="0"/>
          <p:nvPr/>
        </p:nvPicPr>
        <p:blipFill>
          <a:blip r:embed="rId3">
            <a:alphaModFix/>
          </a:blip>
          <a:stretch>
            <a:fillRect/>
          </a:stretch>
        </p:blipFill>
        <p:spPr>
          <a:xfrm>
            <a:off x="4012750" y="900425"/>
            <a:ext cx="3909060" cy="4114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76400" y="612648"/>
            <a:ext cx="5029200" cy="5029200"/>
          </a:xfrm>
          <a:prstGeom prst="rect">
            <a:avLst/>
          </a:prstGeom>
        </p:spPr>
      </p:pic>
    </p:spTree>
    <p:extLst>
      <p:ext uri="{BB962C8B-B14F-4D97-AF65-F5344CB8AC3E}">
        <p14:creationId xmlns:p14="http://schemas.microsoft.com/office/powerpoint/2010/main" val="1052581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spcBef>
                <a:spcPts val="0"/>
              </a:spcBef>
              <a:buNone/>
            </a:pPr>
            <a:endParaRPr/>
          </a:p>
        </p:txBody>
      </p:sp>
      <p:sp>
        <p:nvSpPr>
          <p:cNvPr id="236" name="Shape 236"/>
          <p:cNvSpPr txBox="1">
            <a:spLocks noGrp="1"/>
          </p:cNvSpPr>
          <p:nvPr>
            <p:ph type="body" idx="1"/>
          </p:nvPr>
        </p:nvSpPr>
        <p:spPr>
          <a:xfrm>
            <a:off x="174000" y="723650"/>
            <a:ext cx="4256700" cy="4114800"/>
          </a:xfrm>
          <a:prstGeom prst="rect">
            <a:avLst/>
          </a:prstGeom>
        </p:spPr>
        <p:txBody>
          <a:bodyPr lIns="91425" tIns="91425" rIns="91425" bIns="91425" anchor="t" anchorCtr="0">
            <a:noAutofit/>
          </a:bodyPr>
          <a:lstStyle/>
          <a:p>
            <a:pPr lvl="0" rtl="0">
              <a:spcBef>
                <a:spcPts val="0"/>
              </a:spcBef>
              <a:buNone/>
            </a:pPr>
            <a:endParaRPr sz="1800"/>
          </a:p>
          <a:p>
            <a:pPr lvl="0" rtl="0">
              <a:spcBef>
                <a:spcPts val="0"/>
              </a:spcBef>
              <a:buNone/>
            </a:pPr>
            <a:r>
              <a:rPr lang="en-US"/>
              <a:t>Tendergreen</a:t>
            </a:r>
          </a:p>
          <a:p>
            <a:pPr lvl="0" rtl="0">
              <a:spcBef>
                <a:spcPts val="0"/>
              </a:spcBef>
              <a:buNone/>
            </a:pPr>
            <a:r>
              <a:rPr lang="en-US" sz="1800"/>
              <a:t>Heirloom. One of the mildest mustards.</a:t>
            </a:r>
          </a:p>
          <a:p>
            <a:pPr lvl="0" rtl="0">
              <a:spcBef>
                <a:spcPts val="0"/>
              </a:spcBef>
              <a:buClr>
                <a:schemeClr val="dk2"/>
              </a:buClr>
              <a:buSzPct val="61111"/>
              <a:buFont typeface="Arial"/>
              <a:buNone/>
            </a:pPr>
            <a:r>
              <a:rPr lang="en-US" sz="1800"/>
              <a:t>Tendergreen has smooth leaves and makes a fine spinach substitute, especially in the fall. Seeds germinate and grow quickly in late summer heat and mature to tender sweetness in cool weather. Thinnings are delicious as fresh snacks or in salads.  </a:t>
            </a:r>
          </a:p>
          <a:p>
            <a:pPr lvl="0" rtl="0">
              <a:spcBef>
                <a:spcPts val="0"/>
              </a:spcBef>
              <a:buClr>
                <a:schemeClr val="dk2"/>
              </a:buClr>
              <a:buSzPct val="34375"/>
              <a:buFont typeface="Arial"/>
              <a:buNone/>
            </a:pPr>
            <a:r>
              <a:rPr lang="en-US"/>
              <a:t>			 				</a:t>
            </a:r>
          </a:p>
        </p:txBody>
      </p:sp>
      <p:pic>
        <p:nvPicPr>
          <p:cNvPr id="237" name="Shape 237"/>
          <p:cNvPicPr preferRelativeResize="0"/>
          <p:nvPr/>
        </p:nvPicPr>
        <p:blipFill>
          <a:blip r:embed="rId3">
            <a:alphaModFix/>
          </a:blip>
          <a:stretch>
            <a:fillRect/>
          </a:stretch>
        </p:blipFill>
        <p:spPr>
          <a:xfrm>
            <a:off x="4626925" y="1614675"/>
            <a:ext cx="3676624" cy="27574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spcBef>
                <a:spcPts val="0"/>
              </a:spcBef>
              <a:buNone/>
            </a:pPr>
            <a:endParaRPr/>
          </a:p>
        </p:txBody>
      </p:sp>
      <p:sp>
        <p:nvSpPr>
          <p:cNvPr id="244" name="Shape 244"/>
          <p:cNvSpPr txBox="1">
            <a:spLocks noGrp="1"/>
          </p:cNvSpPr>
          <p:nvPr>
            <p:ph type="body" idx="1"/>
          </p:nvPr>
        </p:nvSpPr>
        <p:spPr>
          <a:xfrm>
            <a:off x="217900" y="804225"/>
            <a:ext cx="3934799" cy="3611999"/>
          </a:xfrm>
          <a:prstGeom prst="rect">
            <a:avLst/>
          </a:prstGeom>
        </p:spPr>
        <p:txBody>
          <a:bodyPr lIns="91425" tIns="91425" rIns="91425" bIns="91425" anchor="t" anchorCtr="0">
            <a:noAutofit/>
          </a:bodyPr>
          <a:lstStyle/>
          <a:p>
            <a:pPr lvl="0" rtl="0">
              <a:spcBef>
                <a:spcPts val="0"/>
              </a:spcBef>
              <a:buNone/>
            </a:pPr>
            <a:r>
              <a:rPr lang="en-US"/>
              <a:t>Red Giant Mustard</a:t>
            </a:r>
          </a:p>
          <a:p>
            <a:pPr lvl="0" rtl="0">
              <a:spcBef>
                <a:spcPts val="0"/>
              </a:spcBef>
              <a:buClr>
                <a:schemeClr val="dk2"/>
              </a:buClr>
              <a:buSzPct val="61111"/>
              <a:buFont typeface="Arial"/>
              <a:buNone/>
            </a:pPr>
            <a:r>
              <a:rPr lang="en-US" sz="1800"/>
              <a:t>Popular "red" mustard from Japan.</a:t>
            </a:r>
          </a:p>
          <a:p>
            <a:pPr rtl="0">
              <a:spcBef>
                <a:spcPts val="0"/>
              </a:spcBef>
              <a:buNone/>
            </a:pPr>
            <a:r>
              <a:rPr lang="en-US" sz="1800"/>
              <a:t>Large, purple-tinted leaves. Mild mustard flavor. Larger, later, slightly darker, more narrow-stemmed, and 3-4 days slower bolting than Osaka Purple. Organically grown</a:t>
            </a:r>
            <a:r>
              <a:rPr lang="en-US"/>
              <a:t>. </a:t>
            </a:r>
            <a:r>
              <a:rPr lang="en-US" sz="1800"/>
              <a:t>When cooked looks and taste like traditional green mustard,</a:t>
            </a:r>
          </a:p>
        </p:txBody>
      </p:sp>
      <p:pic>
        <p:nvPicPr>
          <p:cNvPr id="245" name="Shape 245"/>
          <p:cNvPicPr preferRelativeResize="0"/>
          <p:nvPr/>
        </p:nvPicPr>
        <p:blipFill>
          <a:blip r:embed="rId3">
            <a:alphaModFix/>
          </a:blip>
          <a:stretch>
            <a:fillRect/>
          </a:stretch>
        </p:blipFill>
        <p:spPr>
          <a:xfrm>
            <a:off x="4334475" y="942975"/>
            <a:ext cx="3619500" cy="3781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lgn="l">
              <a:spcBef>
                <a:spcPts val="0"/>
              </a:spcBef>
              <a:buNone/>
            </a:pPr>
            <a:r>
              <a:rPr lang="en-US"/>
              <a:t>KALE</a:t>
            </a:r>
          </a:p>
        </p:txBody>
      </p:sp>
      <p:sp>
        <p:nvSpPr>
          <p:cNvPr id="252" name="Shape 252"/>
          <p:cNvSpPr txBox="1">
            <a:spLocks noGrp="1"/>
          </p:cNvSpPr>
          <p:nvPr>
            <p:ph type="body" idx="1"/>
          </p:nvPr>
        </p:nvSpPr>
        <p:spPr>
          <a:xfrm>
            <a:off x="130125" y="1498650"/>
            <a:ext cx="4110300" cy="4114800"/>
          </a:xfrm>
          <a:prstGeom prst="rect">
            <a:avLst/>
          </a:prstGeom>
        </p:spPr>
        <p:txBody>
          <a:bodyPr lIns="91425" tIns="91425" rIns="91425" bIns="91425" anchor="t" anchorCtr="0">
            <a:noAutofit/>
          </a:bodyPr>
          <a:lstStyle/>
          <a:p>
            <a:pPr rtl="0">
              <a:spcBef>
                <a:spcPts val="0"/>
              </a:spcBef>
              <a:buNone/>
            </a:pPr>
            <a:r>
              <a:rPr lang="en-US"/>
              <a:t>Red Russian</a:t>
            </a:r>
          </a:p>
          <a:p>
            <a:pPr rtl="0">
              <a:spcBef>
                <a:spcPts val="0"/>
              </a:spcBef>
              <a:buNone/>
            </a:pPr>
            <a:r>
              <a:rPr lang="en-US" sz="1800"/>
              <a:t>Smooth red leaves for baby leaf and bunching.</a:t>
            </a:r>
          </a:p>
          <a:p>
            <a:pPr>
              <a:spcBef>
                <a:spcPts val="0"/>
              </a:spcBef>
              <a:buNone/>
            </a:pPr>
            <a:r>
              <a:rPr lang="en-US" sz="1800"/>
              <a:t>Stems are purple; leaves are flat, toothed, and dark green with purple veins. The plants mature medium-tall and leaves are tender compared to other kales. For salads and light cooking. NOTE: To extend storage life, dunk leaves in cold water post harvest. </a:t>
            </a:r>
          </a:p>
        </p:txBody>
      </p:sp>
      <p:pic>
        <p:nvPicPr>
          <p:cNvPr id="253" name="Shape 253"/>
          <p:cNvPicPr preferRelativeResize="0"/>
          <p:nvPr/>
        </p:nvPicPr>
        <p:blipFill>
          <a:blip r:embed="rId3">
            <a:alphaModFix/>
          </a:blip>
          <a:stretch>
            <a:fillRect/>
          </a:stretch>
        </p:blipFill>
        <p:spPr>
          <a:xfrm>
            <a:off x="4436825" y="956650"/>
            <a:ext cx="3619500" cy="3781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spcBef>
                <a:spcPts val="0"/>
              </a:spcBef>
              <a:buNone/>
            </a:pPr>
            <a:endParaRPr/>
          </a:p>
        </p:txBody>
      </p:sp>
      <p:sp>
        <p:nvSpPr>
          <p:cNvPr id="260" name="Shape 260"/>
          <p:cNvSpPr txBox="1">
            <a:spLocks noGrp="1"/>
          </p:cNvSpPr>
          <p:nvPr>
            <p:ph type="body" idx="1"/>
          </p:nvPr>
        </p:nvSpPr>
        <p:spPr>
          <a:xfrm>
            <a:off x="495700" y="609600"/>
            <a:ext cx="8648400" cy="4114800"/>
          </a:xfrm>
          <a:prstGeom prst="rect">
            <a:avLst/>
          </a:prstGeom>
        </p:spPr>
        <p:txBody>
          <a:bodyPr lIns="91425" tIns="91425" rIns="91425" bIns="91425" anchor="t" anchorCtr="0">
            <a:noAutofit/>
          </a:bodyPr>
          <a:lstStyle/>
          <a:p>
            <a:pPr rtl="0">
              <a:spcBef>
                <a:spcPts val="0"/>
              </a:spcBef>
              <a:buNone/>
            </a:pPr>
            <a:r>
              <a:rPr lang="en-US" dirty="0" err="1"/>
              <a:t>Winterbor</a:t>
            </a:r>
            <a:r>
              <a:rPr lang="en-US" dirty="0"/>
              <a:t>			</a:t>
            </a:r>
            <a:r>
              <a:rPr lang="en-US" dirty="0" err="1" smtClean="0"/>
              <a:t>Toscano</a:t>
            </a:r>
            <a:endParaRPr lang="en-US" dirty="0"/>
          </a:p>
          <a:p>
            <a:pPr>
              <a:spcBef>
                <a:spcPts val="0"/>
              </a:spcBef>
              <a:buNone/>
            </a:pPr>
            <a:r>
              <a:rPr lang="en-US" dirty="0"/>
              <a:t>‘curly kale’                  ‘black/dinosaur kale’</a:t>
            </a:r>
          </a:p>
        </p:txBody>
      </p:sp>
      <p:pic>
        <p:nvPicPr>
          <p:cNvPr id="261" name="Shape 261"/>
          <p:cNvPicPr preferRelativeResize="0"/>
          <p:nvPr/>
        </p:nvPicPr>
        <p:blipFill>
          <a:blip r:embed="rId3">
            <a:alphaModFix/>
          </a:blip>
          <a:stretch>
            <a:fillRect/>
          </a:stretch>
        </p:blipFill>
        <p:spPr>
          <a:xfrm>
            <a:off x="254750" y="1936375"/>
            <a:ext cx="3619500" cy="3781425"/>
          </a:xfrm>
          <a:prstGeom prst="rect">
            <a:avLst/>
          </a:prstGeom>
          <a:noFill/>
          <a:ln>
            <a:noFill/>
          </a:ln>
        </p:spPr>
      </p:pic>
      <p:pic>
        <p:nvPicPr>
          <p:cNvPr id="262" name="Shape 262"/>
          <p:cNvPicPr preferRelativeResize="0"/>
          <p:nvPr/>
        </p:nvPicPr>
        <p:blipFill>
          <a:blip r:embed="rId4">
            <a:alphaModFix/>
          </a:blip>
          <a:stretch>
            <a:fillRect/>
          </a:stretch>
        </p:blipFill>
        <p:spPr>
          <a:xfrm>
            <a:off x="4305200" y="1936375"/>
            <a:ext cx="3619500" cy="3781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7772400" cy="1143000"/>
          </a:xfrm>
        </p:spPr>
        <p:txBody>
          <a:bodyPr/>
          <a:lstStyle/>
          <a:p>
            <a:r>
              <a:rPr lang="en-US" dirty="0" smtClean="0"/>
              <a:t>COLLARD</a:t>
            </a:r>
            <a:endParaRPr lang="en-US" dirty="0"/>
          </a:p>
        </p:txBody>
      </p:sp>
      <p:sp>
        <p:nvSpPr>
          <p:cNvPr id="3" name="Text Placeholder 2"/>
          <p:cNvSpPr>
            <a:spLocks noGrp="1"/>
          </p:cNvSpPr>
          <p:nvPr>
            <p:ph type="body" idx="1"/>
          </p:nvPr>
        </p:nvSpPr>
        <p:spPr>
          <a:xfrm>
            <a:off x="685800" y="1447800"/>
            <a:ext cx="7772400" cy="4114800"/>
          </a:xfrm>
        </p:spPr>
        <p:txBody>
          <a:bodyPr/>
          <a:lstStyle/>
          <a:p>
            <a:pPr marL="203200" indent="0">
              <a:buNone/>
            </a:pPr>
            <a:r>
              <a:rPr lang="en-US" dirty="0" smtClean="0"/>
              <a:t>Georgia					Champion</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76397"/>
            <a:ext cx="3276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36245"/>
            <a:ext cx="2667000" cy="278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32332" y="5069950"/>
            <a:ext cx="2743200" cy="400110"/>
          </a:xfrm>
          <a:prstGeom prst="rect">
            <a:avLst/>
          </a:prstGeom>
        </p:spPr>
        <p:txBody>
          <a:bodyPr wrap="square">
            <a:spAutoFit/>
          </a:bodyPr>
          <a:lstStyle/>
          <a:p>
            <a:r>
              <a:rPr lang="en-US" sz="2000" dirty="0">
                <a:solidFill>
                  <a:schemeClr val="tx1">
                    <a:lumMod val="60000"/>
                    <a:lumOff val="40000"/>
                  </a:schemeClr>
                </a:solidFill>
              </a:rPr>
              <a:t>Slow Bolting </a:t>
            </a:r>
            <a:r>
              <a:rPr lang="en-US" sz="2000" dirty="0" smtClean="0">
                <a:solidFill>
                  <a:schemeClr val="tx1">
                    <a:lumMod val="60000"/>
                    <a:lumOff val="40000"/>
                  </a:schemeClr>
                </a:solidFill>
              </a:rPr>
              <a:t>Variety</a:t>
            </a:r>
            <a:endParaRPr lang="en-US" sz="2000" dirty="0">
              <a:solidFill>
                <a:schemeClr val="tx1">
                  <a:lumMod val="60000"/>
                  <a:lumOff val="40000"/>
                </a:schemeClr>
              </a:solidFill>
            </a:endParaRPr>
          </a:p>
        </p:txBody>
      </p:sp>
    </p:spTree>
    <p:extLst>
      <p:ext uri="{BB962C8B-B14F-4D97-AF65-F5344CB8AC3E}">
        <p14:creationId xmlns:p14="http://schemas.microsoft.com/office/powerpoint/2010/main" val="3861655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5410200" cy="1143000"/>
          </a:xfrm>
        </p:spPr>
        <p:txBody>
          <a:bodyPr/>
          <a:lstStyle/>
          <a:p>
            <a:r>
              <a:rPr lang="en-US" dirty="0" smtClean="0"/>
              <a:t>LETTUCE HEAD</a:t>
            </a:r>
            <a:endParaRPr lang="en-US" dirty="0"/>
          </a:p>
        </p:txBody>
      </p:sp>
      <p:sp>
        <p:nvSpPr>
          <p:cNvPr id="3" name="Text Placeholder 2"/>
          <p:cNvSpPr>
            <a:spLocks noGrp="1"/>
          </p:cNvSpPr>
          <p:nvPr>
            <p:ph type="body" idx="1"/>
          </p:nvPr>
        </p:nvSpPr>
        <p:spPr>
          <a:xfrm>
            <a:off x="587679" y="1219200"/>
            <a:ext cx="8534400" cy="4114800"/>
          </a:xfrm>
        </p:spPr>
        <p:txBody>
          <a:bodyPr/>
          <a:lstStyle/>
          <a:p>
            <a:pPr marL="203200" indent="0">
              <a:buNone/>
            </a:pPr>
            <a:r>
              <a:rPr lang="en-US" dirty="0" smtClean="0"/>
              <a:t>		</a:t>
            </a:r>
          </a:p>
          <a:p>
            <a:pPr marL="203200" indent="0">
              <a:buNone/>
            </a:pPr>
            <a:r>
              <a:rPr lang="en-US" b="1" dirty="0" smtClean="0">
                <a:solidFill>
                  <a:schemeClr val="tx1">
                    <a:lumMod val="60000"/>
                    <a:lumOff val="40000"/>
                  </a:schemeClr>
                </a:solidFill>
              </a:rPr>
              <a:t>                                  Romaine Head lettuce</a:t>
            </a:r>
            <a:endParaRPr lang="en-US" b="1" dirty="0">
              <a:solidFill>
                <a:schemeClr val="tx1">
                  <a:lumMod val="60000"/>
                  <a:lumOff val="40000"/>
                </a:schemeClr>
              </a:solidFill>
            </a:endParaRPr>
          </a:p>
          <a:p>
            <a:pPr marL="203200" indent="0">
              <a:buNone/>
            </a:pPr>
            <a:endParaRPr lang="en-US" b="1" dirty="0" smtClean="0">
              <a:solidFill>
                <a:schemeClr val="tx1">
                  <a:lumMod val="60000"/>
                  <a:lumOff val="40000"/>
                </a:schemeClr>
              </a:solidFill>
            </a:endParaRPr>
          </a:p>
          <a:p>
            <a:pPr marL="203200" indent="0">
              <a:buNone/>
            </a:pPr>
            <a:r>
              <a:rPr lang="en-US" b="1" dirty="0">
                <a:solidFill>
                  <a:schemeClr val="tx1">
                    <a:lumMod val="60000"/>
                    <a:lumOff val="40000"/>
                  </a:schemeClr>
                </a:solidFill>
              </a:rPr>
              <a:t>	</a:t>
            </a:r>
            <a:r>
              <a:rPr lang="en-US" b="1" dirty="0" smtClean="0">
                <a:solidFill>
                  <a:schemeClr val="tx1">
                    <a:lumMod val="60000"/>
                    <a:lumOff val="40000"/>
                  </a:schemeClr>
                </a:solidFill>
              </a:rPr>
              <a:t>				</a:t>
            </a:r>
            <a:endParaRPr lang="en-US" dirty="0"/>
          </a:p>
        </p:txBody>
      </p:sp>
      <p:pic>
        <p:nvPicPr>
          <p:cNvPr id="2052" name="Picture 4" descr="Coastal 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38287"/>
            <a:ext cx="3810000" cy="39804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42773" y="2514600"/>
            <a:ext cx="4572000" cy="1323439"/>
          </a:xfrm>
          <a:prstGeom prst="rect">
            <a:avLst/>
          </a:prstGeom>
        </p:spPr>
        <p:txBody>
          <a:bodyPr>
            <a:spAutoFit/>
          </a:bodyPr>
          <a:lstStyle/>
          <a:p>
            <a:r>
              <a:rPr lang="en-US" sz="2000" dirty="0">
                <a:solidFill>
                  <a:schemeClr val="tx1">
                    <a:lumMod val="60000"/>
                    <a:lumOff val="40000"/>
                  </a:schemeClr>
                </a:solidFill>
              </a:rPr>
              <a:t>The large, heavy heads are dark green. Suitable for marketing as full heads or romaine hearts. Good, sweet flavor. </a:t>
            </a:r>
          </a:p>
        </p:txBody>
      </p:sp>
    </p:spTree>
    <p:extLst>
      <p:ext uri="{BB962C8B-B14F-4D97-AF65-F5344CB8AC3E}">
        <p14:creationId xmlns:p14="http://schemas.microsoft.com/office/powerpoint/2010/main" val="4085866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24005"/>
            <a:ext cx="7772400" cy="1143000"/>
          </a:xfrm>
        </p:spPr>
        <p:txBody>
          <a:bodyPr/>
          <a:lstStyle/>
          <a:p>
            <a:r>
              <a:rPr lang="en-US" dirty="0" smtClean="0"/>
              <a:t>LEAF LETTUCE</a:t>
            </a:r>
            <a:endParaRPr lang="en-US" dirty="0"/>
          </a:p>
        </p:txBody>
      </p:sp>
      <p:sp>
        <p:nvSpPr>
          <p:cNvPr id="3" name="Text Placeholder 2"/>
          <p:cNvSpPr>
            <a:spLocks noGrp="1"/>
          </p:cNvSpPr>
          <p:nvPr>
            <p:ph type="body" idx="1"/>
          </p:nvPr>
        </p:nvSpPr>
        <p:spPr>
          <a:xfrm>
            <a:off x="4419600" y="1981200"/>
            <a:ext cx="4038600" cy="4114800"/>
          </a:xfrm>
        </p:spPr>
        <p:txBody>
          <a:bodyPr/>
          <a:lstStyle/>
          <a:p>
            <a:pPr marL="203200" indent="0">
              <a:buNone/>
            </a:pPr>
            <a:r>
              <a:rPr lang="en-US" dirty="0" smtClean="0"/>
              <a:t>Wildfire mix</a:t>
            </a:r>
          </a:p>
          <a:p>
            <a:pPr marL="203200" indent="0">
              <a:buNone/>
            </a:pPr>
            <a:r>
              <a:rPr lang="en-US" sz="2000" dirty="0"/>
              <a:t>This blend was created for high color contrast of the darkest red varieties paired with vibrant green varieties. Includes Green </a:t>
            </a:r>
            <a:r>
              <a:rPr lang="en-US" sz="2000" dirty="0" err="1"/>
              <a:t>Oakleaf</a:t>
            </a:r>
            <a:r>
              <a:rPr lang="en-US" sz="2000" dirty="0"/>
              <a:t>, Red </a:t>
            </a:r>
            <a:r>
              <a:rPr lang="en-US" sz="2000" dirty="0" err="1"/>
              <a:t>Oakleaf</a:t>
            </a:r>
            <a:r>
              <a:rPr lang="en-US" sz="2000" dirty="0"/>
              <a:t>, Green Romaine, Red Romaine, and </a:t>
            </a:r>
            <a:r>
              <a:rPr lang="en-US" sz="2000" dirty="0" smtClean="0"/>
              <a:t>Red </a:t>
            </a:r>
            <a:r>
              <a:rPr lang="en-US" sz="2000" dirty="0"/>
              <a:t>Leaf lettuces</a:t>
            </a:r>
            <a:r>
              <a:rPr lang="en-US" sz="2000" dirty="0" smtClean="0"/>
              <a:t>.</a:t>
            </a:r>
          </a:p>
          <a:p>
            <a:pPr marL="203200" indent="0">
              <a:buNone/>
            </a:pPr>
            <a:r>
              <a:rPr lang="en-US" sz="2000" dirty="0" smtClean="0"/>
              <a:t>(</a:t>
            </a:r>
            <a:r>
              <a:rPr lang="en-US" sz="2000" dirty="0" err="1" smtClean="0"/>
              <a:t>Johnnys</a:t>
            </a:r>
            <a:r>
              <a:rPr lang="en-US" sz="2000" dirty="0" smtClean="0"/>
              <a:t> Selected Seed)</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67005"/>
            <a:ext cx="3619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292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772400" cy="1143000"/>
          </a:xfrm>
        </p:spPr>
        <p:txBody>
          <a:bodyPr/>
          <a:lstStyle/>
          <a:p>
            <a:r>
              <a:rPr lang="en-US" dirty="0" smtClean="0"/>
              <a:t>BIBB LETTUCE</a:t>
            </a:r>
            <a:endParaRPr lang="en-US" dirty="0"/>
          </a:p>
        </p:txBody>
      </p:sp>
      <p:sp>
        <p:nvSpPr>
          <p:cNvPr id="3" name="Text Placeholder 2"/>
          <p:cNvSpPr>
            <a:spLocks noGrp="1"/>
          </p:cNvSpPr>
          <p:nvPr>
            <p:ph type="body" idx="1"/>
          </p:nvPr>
        </p:nvSpPr>
        <p:spPr>
          <a:xfrm>
            <a:off x="4114800" y="1981200"/>
            <a:ext cx="4343400" cy="4114800"/>
          </a:xfrm>
        </p:spPr>
        <p:txBody>
          <a:bodyPr/>
          <a:lstStyle/>
          <a:p>
            <a:pPr marL="203200" indent="0">
              <a:buNone/>
            </a:pPr>
            <a:r>
              <a:rPr lang="en-US" dirty="0" err="1" smtClean="0"/>
              <a:t>Buttercrunch</a:t>
            </a:r>
            <a:endParaRPr lang="en-US" dirty="0" smtClean="0"/>
          </a:p>
          <a:p>
            <a:pPr marL="203200" indent="0">
              <a:buNone/>
            </a:pPr>
            <a:r>
              <a:rPr lang="en-US" sz="2000" dirty="0"/>
              <a:t>Forms a small, open but tightly bunched, 6" rosette that is fan-shaped rather than round. Dark green leaves and small compact hearts that blanch to an appetizing yellow color. Crisp and sweet. </a:t>
            </a:r>
            <a:r>
              <a:rPr lang="en-US" sz="2000" dirty="0" smtClean="0"/>
              <a:t>Slow bolting.</a:t>
            </a: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3619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231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09600"/>
            <a:ext cx="7772400" cy="1143000"/>
          </a:xfrm>
        </p:spPr>
        <p:txBody>
          <a:bodyPr/>
          <a:lstStyle/>
          <a:p>
            <a:r>
              <a:rPr lang="en-US" dirty="0" smtClean="0"/>
              <a:t>TURNIP</a:t>
            </a:r>
            <a:endParaRPr lang="en-US" dirty="0"/>
          </a:p>
        </p:txBody>
      </p:sp>
      <p:sp>
        <p:nvSpPr>
          <p:cNvPr id="3" name="Text Placeholder 2"/>
          <p:cNvSpPr>
            <a:spLocks noGrp="1"/>
          </p:cNvSpPr>
          <p:nvPr>
            <p:ph type="body" idx="1"/>
          </p:nvPr>
        </p:nvSpPr>
        <p:spPr>
          <a:xfrm>
            <a:off x="4419600" y="1981200"/>
            <a:ext cx="4038600" cy="4114800"/>
          </a:xfrm>
        </p:spPr>
        <p:txBody>
          <a:bodyPr/>
          <a:lstStyle/>
          <a:p>
            <a:pPr marL="203200" indent="0">
              <a:buNone/>
            </a:pPr>
            <a:r>
              <a:rPr lang="en-US" dirty="0" smtClean="0"/>
              <a:t>Purple Top</a:t>
            </a:r>
          </a:p>
          <a:p>
            <a:pPr marL="203200" indent="0">
              <a:buNone/>
            </a:pPr>
            <a:r>
              <a:rPr lang="en-US" sz="2000" dirty="0"/>
              <a:t>Selected strain of this traditional, Southern U.S. variety. Smooth, round roots, avg. 3-4" in diameter, are white below the soil line and bright purple above. Large, lobed greens. Organically grown.</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3619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516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 greens !</a:t>
            </a:r>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descr="Spicy Micro Mix Microgreen Mix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3686175" cy="3686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d, Rainbow Microgreen Veget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5000"/>
            <a:ext cx="3686175"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42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533400" y="1143000"/>
            <a:ext cx="7772400"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None/>
            </a:pPr>
            <a:r>
              <a:rPr lang="en-US" sz="3200" b="0" i="0" u="none" strike="noStrike" cap="none" baseline="0" smtClean="0">
                <a:solidFill>
                  <a:schemeClr val="dk1"/>
                </a:solidFill>
                <a:latin typeface="Arial"/>
                <a:ea typeface="Arial"/>
                <a:cs typeface="Arial"/>
                <a:sym typeface="Arial"/>
              </a:rPr>
              <a:t>CARROTS</a:t>
            </a:r>
          </a:p>
          <a:p>
            <a:pPr marL="0" marR="0" lvl="0" indent="0" algn="l" rtl="0">
              <a:lnSpc>
                <a:spcPct val="100000"/>
              </a:lnSpc>
              <a:spcBef>
                <a:spcPts val="0"/>
              </a:spcBef>
              <a:spcAft>
                <a:spcPts val="0"/>
              </a:spcAft>
              <a:buClr>
                <a:schemeClr val="dk1"/>
              </a:buClr>
              <a:buSzPct val="100000"/>
              <a:buNone/>
            </a:pPr>
            <a:endParaRPr lang="en-US" sz="3200" b="0" i="0" u="none" strike="noStrike" cap="none" baseline="0" smtClean="0">
              <a:solidFill>
                <a:schemeClr val="dk1"/>
              </a:solidFill>
              <a:latin typeface="Arial"/>
              <a:ea typeface="Arial"/>
              <a:cs typeface="Arial"/>
              <a:sym typeface="Arial"/>
            </a:endParaRPr>
          </a:p>
          <a:p>
            <a:pPr marL="457200" indent="-457200">
              <a:spcBef>
                <a:spcPts val="0"/>
              </a:spcBef>
              <a:buSzPct val="100000"/>
            </a:pPr>
            <a:r>
              <a:rPr lang="en-US" smtClean="0"/>
              <a:t>Rainbow</a:t>
            </a:r>
          </a:p>
          <a:p>
            <a:pPr marL="457200" indent="-457200">
              <a:spcBef>
                <a:spcPts val="0"/>
              </a:spcBef>
              <a:buSzPct val="100000"/>
            </a:pPr>
            <a:r>
              <a:rPr lang="en-US" sz="3200" b="0" i="0" u="none" strike="noStrike" cap="none" baseline="0" smtClean="0">
                <a:solidFill>
                  <a:schemeClr val="dk1"/>
                </a:solidFill>
                <a:latin typeface="Arial"/>
                <a:ea typeface="Arial"/>
                <a:cs typeface="Arial"/>
                <a:sym typeface="Arial"/>
              </a:rPr>
              <a:t>Purple haze</a:t>
            </a:r>
          </a:p>
          <a:p>
            <a:pPr marL="457200" indent="-457200">
              <a:spcBef>
                <a:spcPts val="0"/>
              </a:spcBef>
              <a:buSzPct val="100000"/>
            </a:pPr>
            <a:endParaRPr lang="en-US" sz="3200" b="0" i="0" u="none" strike="noStrike" cap="none" baseline="0" dirty="0">
              <a:solidFill>
                <a:schemeClr val="dk1"/>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3505200" y="1143000"/>
            <a:ext cx="4419600" cy="4419600"/>
          </a:xfrm>
          <a:prstGeom prst="rect">
            <a:avLst/>
          </a:prstGeom>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705853" y="858052"/>
            <a:ext cx="7156808" cy="4780748"/>
          </a:xfrm>
          <a:prstGeom prst="rect">
            <a:avLst/>
          </a:prstGeom>
        </p:spPr>
      </p:pic>
    </p:spTree>
    <p:extLst>
      <p:ext uri="{BB962C8B-B14F-4D97-AF65-F5344CB8AC3E}">
        <p14:creationId xmlns:p14="http://schemas.microsoft.com/office/powerpoint/2010/main" val="9297449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914400"/>
            <a:ext cx="6629400" cy="4416838"/>
          </a:xfrm>
          <a:prstGeom prst="rect">
            <a:avLst/>
          </a:prstGeom>
        </p:spPr>
      </p:pic>
    </p:spTree>
    <p:extLst>
      <p:ext uri="{BB962C8B-B14F-4D97-AF65-F5344CB8AC3E}">
        <p14:creationId xmlns:p14="http://schemas.microsoft.com/office/powerpoint/2010/main" val="9517349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685800" y="6096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4400" b="0" i="0" u="none" strike="noStrike" cap="none" baseline="0">
              <a:solidFill>
                <a:srgbClr val="C29B21"/>
              </a:solidFill>
              <a:latin typeface="Arial"/>
              <a:ea typeface="Arial"/>
              <a:cs typeface="Arial"/>
              <a:sym typeface="Arial"/>
            </a:endParaRPr>
          </a:p>
        </p:txBody>
      </p:sp>
      <p:pic>
        <p:nvPicPr>
          <p:cNvPr id="422" name="Shape 422"/>
          <p:cNvPicPr preferRelativeResize="0">
            <a:picLocks noGrp="1"/>
          </p:cNvPicPr>
          <p:nvPr>
            <p:ph type="body" idx="1"/>
          </p:nvPr>
        </p:nvPicPr>
        <p:blipFill rotWithShape="1">
          <a:blip r:embed="rId3">
            <a:alphaModFix/>
          </a:blip>
          <a:srcRect/>
          <a:stretch/>
        </p:blipFill>
        <p:spPr>
          <a:xfrm>
            <a:off x="457200" y="609600"/>
            <a:ext cx="6858000" cy="51228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4772416" y="1600200"/>
            <a:ext cx="4343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dirty="0" smtClean="0"/>
              <a:t>Discussion</a:t>
            </a:r>
            <a:endParaRPr sz="4400" b="0" i="0" u="none" strike="noStrike" cap="none" baseline="0" dirty="0">
              <a:solidFill>
                <a:srgbClr val="C29B21"/>
              </a:solidFill>
              <a:latin typeface="Arial"/>
              <a:ea typeface="Arial"/>
              <a:cs typeface="Arial"/>
              <a:sym typeface="Arial"/>
            </a:endParaRPr>
          </a:p>
        </p:txBody>
      </p:sp>
      <p:pic>
        <p:nvPicPr>
          <p:cNvPr id="434" name="Shape 434"/>
          <p:cNvPicPr preferRelativeResize="0">
            <a:picLocks noGrp="1"/>
          </p:cNvPicPr>
          <p:nvPr>
            <p:ph type="body" idx="1"/>
          </p:nvPr>
        </p:nvPicPr>
        <p:blipFill rotWithShape="1">
          <a:blip r:embed="rId3">
            <a:alphaModFix/>
          </a:blip>
          <a:srcRect/>
          <a:stretch/>
        </p:blipFill>
        <p:spPr>
          <a:xfrm>
            <a:off x="457201" y="609600"/>
            <a:ext cx="4191000" cy="51054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srcRect l="239" t="270" r="-239" b="1293"/>
          <a:stretch/>
        </p:blipFill>
        <p:spPr>
          <a:xfrm>
            <a:off x="1905000" y="685800"/>
            <a:ext cx="4697003" cy="5087112"/>
          </a:xfrm>
          <a:prstGeom prst="rect">
            <a:avLst/>
          </a:prstGeom>
        </p:spPr>
      </p:pic>
    </p:spTree>
    <p:extLst>
      <p:ext uri="{BB962C8B-B14F-4D97-AF65-F5344CB8AC3E}">
        <p14:creationId xmlns:p14="http://schemas.microsoft.com/office/powerpoint/2010/main" val="1526652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lgn="l">
              <a:spcBef>
                <a:spcPts val="0"/>
              </a:spcBef>
              <a:buNone/>
            </a:pPr>
            <a:r>
              <a:rPr lang="en-US"/>
              <a:t>CARROTS</a:t>
            </a:r>
          </a:p>
        </p:txBody>
      </p:sp>
      <p:sp>
        <p:nvSpPr>
          <p:cNvPr id="161" name="Shape 161"/>
          <p:cNvSpPr txBox="1">
            <a:spLocks noGrp="1"/>
          </p:cNvSpPr>
          <p:nvPr>
            <p:ph type="body" idx="1"/>
          </p:nvPr>
        </p:nvSpPr>
        <p:spPr>
          <a:xfrm>
            <a:off x="685800" y="1593875"/>
            <a:ext cx="7772400" cy="4502099"/>
          </a:xfrm>
          <a:prstGeom prst="rect">
            <a:avLst/>
          </a:prstGeom>
        </p:spPr>
        <p:txBody>
          <a:bodyPr lIns="91425" tIns="91425" rIns="91425" bIns="91425" anchor="t" anchorCtr="0">
            <a:noAutofit/>
          </a:bodyPr>
          <a:lstStyle/>
          <a:p>
            <a:pPr marL="0" indent="0" rtl="0">
              <a:spcBef>
                <a:spcPts val="0"/>
              </a:spcBef>
              <a:buNone/>
            </a:pPr>
            <a:r>
              <a:rPr lang="en-US"/>
              <a:t>Sugar Snax</a:t>
            </a:r>
          </a:p>
          <a:p>
            <a:pPr marL="203200" indent="0" rtl="0">
              <a:spcBef>
                <a:spcPts val="0"/>
              </a:spcBef>
              <a:buNone/>
            </a:pPr>
            <a:r>
              <a:rPr lang="en-US" sz="1800"/>
              <a:t>long slender roots</a:t>
            </a:r>
          </a:p>
          <a:p>
            <a:pPr marL="203200" indent="0" rtl="0">
              <a:spcBef>
                <a:spcPts val="0"/>
              </a:spcBef>
              <a:buNone/>
            </a:pPr>
            <a:r>
              <a:rPr lang="en-US" sz="1800"/>
              <a:t>smooth uniform 9-10 inch</a:t>
            </a:r>
          </a:p>
          <a:p>
            <a:pPr marL="203200" indent="0" rtl="0">
              <a:spcBef>
                <a:spcPts val="0"/>
              </a:spcBef>
              <a:buNone/>
            </a:pPr>
            <a:r>
              <a:rPr lang="en-US" sz="1800"/>
              <a:t>roots have strong med</a:t>
            </a:r>
          </a:p>
          <a:p>
            <a:pPr marL="203200" indent="0" rtl="0">
              <a:spcBef>
                <a:spcPts val="0"/>
              </a:spcBef>
              <a:buNone/>
            </a:pPr>
            <a:r>
              <a:rPr lang="en-US" sz="1800"/>
              <a:t>sized tops.</a:t>
            </a:r>
          </a:p>
          <a:p>
            <a:pPr marL="203200" indent="0" rtl="0">
              <a:spcBef>
                <a:spcPts val="0"/>
              </a:spcBef>
              <a:buNone/>
            </a:pPr>
            <a:r>
              <a:rPr lang="en-US" sz="1800"/>
              <a:t>hybrid</a:t>
            </a:r>
          </a:p>
          <a:p>
            <a:pPr marL="203200" indent="0" rtl="0">
              <a:spcBef>
                <a:spcPts val="0"/>
              </a:spcBef>
              <a:buNone/>
            </a:pPr>
            <a:r>
              <a:rPr lang="en-US" sz="1800"/>
              <a:t>resistent to Alternaria blight</a:t>
            </a:r>
          </a:p>
        </p:txBody>
      </p:sp>
      <p:pic>
        <p:nvPicPr>
          <p:cNvPr id="162" name="Shape 162"/>
          <p:cNvPicPr preferRelativeResize="0"/>
          <p:nvPr/>
        </p:nvPicPr>
        <p:blipFill>
          <a:blip r:embed="rId3">
            <a:alphaModFix/>
          </a:blip>
          <a:stretch>
            <a:fillRect/>
          </a:stretch>
        </p:blipFill>
        <p:spPr>
          <a:xfrm>
            <a:off x="4107475" y="1593874"/>
            <a:ext cx="3667050" cy="38310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85800" y="609600"/>
            <a:ext cx="7772400" cy="1143000"/>
          </a:xfrm>
          <a:prstGeom prst="rect">
            <a:avLst/>
          </a:prstGeom>
        </p:spPr>
        <p:txBody>
          <a:bodyPr lIns="91425" tIns="91425" rIns="91425" bIns="91425" anchor="ctr" anchorCtr="0">
            <a:noAutofit/>
          </a:bodyPr>
          <a:lstStyle/>
          <a:p>
            <a:pPr>
              <a:spcBef>
                <a:spcPts val="0"/>
              </a:spcBef>
              <a:buNone/>
            </a:pPr>
            <a:endParaRPr/>
          </a:p>
        </p:txBody>
      </p:sp>
      <p:sp>
        <p:nvSpPr>
          <p:cNvPr id="169" name="Shape 169"/>
          <p:cNvSpPr txBox="1">
            <a:spLocks noGrp="1"/>
          </p:cNvSpPr>
          <p:nvPr>
            <p:ph type="body" idx="1"/>
          </p:nvPr>
        </p:nvSpPr>
        <p:spPr>
          <a:xfrm>
            <a:off x="4092850" y="1250050"/>
            <a:ext cx="7772400" cy="4114800"/>
          </a:xfrm>
          <a:prstGeom prst="rect">
            <a:avLst/>
          </a:prstGeom>
        </p:spPr>
        <p:txBody>
          <a:bodyPr lIns="91425" tIns="91425" rIns="91425" bIns="91425" anchor="t" anchorCtr="0">
            <a:noAutofit/>
          </a:bodyPr>
          <a:lstStyle/>
          <a:p>
            <a:pPr rtl="0">
              <a:spcBef>
                <a:spcPts val="0"/>
              </a:spcBef>
              <a:buNone/>
            </a:pPr>
            <a:r>
              <a:rPr lang="en-US"/>
              <a:t>Danvers</a:t>
            </a:r>
          </a:p>
          <a:p>
            <a:pPr rtl="0">
              <a:spcBef>
                <a:spcPts val="0"/>
              </a:spcBef>
              <a:buNone/>
            </a:pPr>
            <a:r>
              <a:rPr lang="en-US" sz="1800"/>
              <a:t>Bright orange flesh is nearly coreless, </a:t>
            </a:r>
          </a:p>
          <a:p>
            <a:pPr rtl="0">
              <a:spcBef>
                <a:spcPts val="0"/>
              </a:spcBef>
              <a:buNone/>
            </a:pPr>
            <a:r>
              <a:rPr lang="en-US" sz="1800"/>
              <a:t>sweet, and tender. Uniform roots up to </a:t>
            </a:r>
          </a:p>
          <a:p>
            <a:pPr rtl="0">
              <a:spcBef>
                <a:spcPts val="0"/>
              </a:spcBef>
              <a:buNone/>
            </a:pPr>
            <a:r>
              <a:rPr lang="en-US" sz="1800"/>
              <a:t>8" long. High yields in clay or heavy soils.</a:t>
            </a:r>
          </a:p>
          <a:p>
            <a:pPr>
              <a:spcBef>
                <a:spcPts val="0"/>
              </a:spcBef>
              <a:buNone/>
            </a:pPr>
            <a:r>
              <a:rPr lang="en-US" sz="1800"/>
              <a:t> 65-87 days. </a:t>
            </a:r>
          </a:p>
        </p:txBody>
      </p:sp>
      <p:pic>
        <p:nvPicPr>
          <p:cNvPr id="170" name="Shape 170"/>
          <p:cNvPicPr preferRelativeResize="0"/>
          <p:nvPr/>
        </p:nvPicPr>
        <p:blipFill>
          <a:blip r:embed="rId3">
            <a:alphaModFix/>
          </a:blip>
          <a:stretch>
            <a:fillRect/>
          </a:stretch>
        </p:blipFill>
        <p:spPr>
          <a:xfrm>
            <a:off x="203250" y="609600"/>
            <a:ext cx="3737200" cy="37372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0" y="-381000"/>
            <a:ext cx="4686300" cy="6248399"/>
          </a:xfrm>
          <a:prstGeom prst="rect">
            <a:avLst/>
          </a:prstGeom>
          <a:noFill/>
          <a:ln>
            <a:noFill/>
          </a:ln>
        </p:spPr>
      </p:pic>
      <p:sp>
        <p:nvSpPr>
          <p:cNvPr id="98" name="Shape 98"/>
          <p:cNvSpPr txBox="1">
            <a:spLocks noGrp="1"/>
          </p:cNvSpPr>
          <p:nvPr>
            <p:ph type="title"/>
          </p:nvPr>
        </p:nvSpPr>
        <p:spPr>
          <a:xfrm>
            <a:off x="3810000" y="609600"/>
            <a:ext cx="62483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29B21"/>
              </a:buClr>
              <a:buSzPct val="25000"/>
              <a:buFont typeface="Arial"/>
              <a:buNone/>
            </a:pPr>
            <a:r>
              <a:rPr lang="en-US" sz="4400" b="0" i="0" u="none" strike="noStrike" cap="none" baseline="0">
                <a:solidFill>
                  <a:srgbClr val="C29B21"/>
                </a:solidFill>
                <a:latin typeface="Arial"/>
                <a:ea typeface="Arial"/>
                <a:cs typeface="Arial"/>
                <a:sym typeface="Arial"/>
              </a:rPr>
              <a:t>Planting methods</a:t>
            </a:r>
          </a:p>
        </p:txBody>
      </p:sp>
      <p:sp>
        <p:nvSpPr>
          <p:cNvPr id="99" name="Shape 99"/>
          <p:cNvSpPr txBox="1">
            <a:spLocks noGrp="1"/>
          </p:cNvSpPr>
          <p:nvPr>
            <p:ph type="body" idx="1"/>
          </p:nvPr>
        </p:nvSpPr>
        <p:spPr>
          <a:xfrm>
            <a:off x="5486400" y="1676400"/>
            <a:ext cx="3200399" cy="1752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strike="noStrike" cap="none" baseline="0">
                <a:solidFill>
                  <a:schemeClr val="dk1"/>
                </a:solidFill>
                <a:latin typeface="Arial"/>
                <a:ea typeface="Arial"/>
                <a:cs typeface="Arial"/>
                <a:sym typeface="Arial"/>
              </a:rPr>
              <a:t>Direct seed</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strike="noStrike" cap="none" baseline="0" smtClean="0">
                <a:solidFill>
                  <a:schemeClr val="dk1"/>
                </a:solidFill>
                <a:latin typeface="Arial"/>
                <a:ea typeface="Arial"/>
                <a:cs typeface="Arial"/>
                <a:sym typeface="Arial"/>
              </a:rPr>
              <a:t>Transplants</a:t>
            </a:r>
          </a:p>
          <a:p>
            <a:pPr marL="342900" marR="0" lvl="0" indent="-342900" algn="l" rtl="0">
              <a:lnSpc>
                <a:spcPct val="100000"/>
              </a:lnSpc>
              <a:spcBef>
                <a:spcPts val="640"/>
              </a:spcBef>
              <a:spcAft>
                <a:spcPts val="0"/>
              </a:spcAft>
              <a:buClr>
                <a:schemeClr val="dk1"/>
              </a:buClr>
              <a:buSzPct val="100000"/>
              <a:buFont typeface="Arial"/>
              <a:buChar char="•"/>
            </a:pPr>
            <a:r>
              <a:rPr lang="en-US" smtClean="0"/>
              <a:t>Root crops</a:t>
            </a:r>
            <a:endParaRPr lang="en-US" sz="3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32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962400" y="609600"/>
            <a:ext cx="57912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29B21"/>
              </a:buClr>
              <a:buSzPct val="25000"/>
              <a:buFont typeface="Arial"/>
              <a:buNone/>
            </a:pPr>
            <a:r>
              <a:rPr lang="en-US" sz="4400" b="0" i="0" u="none" strike="noStrike" cap="none" baseline="0">
                <a:solidFill>
                  <a:srgbClr val="C29B21"/>
                </a:solidFill>
                <a:latin typeface="Arial"/>
                <a:ea typeface="Arial"/>
                <a:cs typeface="Arial"/>
                <a:sym typeface="Arial"/>
              </a:rPr>
              <a:t>Seed Selection</a:t>
            </a:r>
          </a:p>
        </p:txBody>
      </p:sp>
      <p:sp>
        <p:nvSpPr>
          <p:cNvPr id="105" name="Shape 105"/>
          <p:cNvSpPr txBox="1">
            <a:spLocks noGrp="1"/>
          </p:cNvSpPr>
          <p:nvPr>
            <p:ph type="body" idx="1"/>
          </p:nvPr>
        </p:nvSpPr>
        <p:spPr>
          <a:xfrm>
            <a:off x="4724400" y="1981200"/>
            <a:ext cx="3733800"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800" b="0" i="0" u="none" strike="noStrike" cap="none" baseline="0" dirty="0" smtClean="0">
                <a:solidFill>
                  <a:schemeClr val="dk1"/>
                </a:solidFill>
                <a:latin typeface="Arial"/>
                <a:ea typeface="Arial"/>
                <a:cs typeface="Arial"/>
                <a:sym typeface="Arial"/>
              </a:rPr>
              <a:t>Transplant more expensive seed</a:t>
            </a:r>
          </a:p>
          <a:p>
            <a:pPr marL="0" marR="0" lvl="0" indent="0" algn="l" rtl="0">
              <a:spcBef>
                <a:spcPts val="0"/>
              </a:spcBef>
              <a:buNone/>
            </a:pPr>
            <a:endParaRPr lang="en-US" sz="1800" dirty="0"/>
          </a:p>
          <a:p>
            <a:pPr marL="0" marR="0" lvl="0" indent="0" algn="l" rtl="0">
              <a:spcBef>
                <a:spcPts val="0"/>
              </a:spcBef>
              <a:buNone/>
            </a:pPr>
            <a:r>
              <a:rPr lang="en-US" sz="1800" b="0" i="0" u="none" strike="noStrike" cap="none" baseline="0" dirty="0" smtClean="0">
                <a:solidFill>
                  <a:schemeClr val="dk1"/>
                </a:solidFill>
                <a:latin typeface="Arial"/>
                <a:ea typeface="Arial"/>
                <a:cs typeface="Arial"/>
                <a:sym typeface="Arial"/>
              </a:rPr>
              <a:t>Less expensive seed direct seed</a:t>
            </a:r>
          </a:p>
          <a:p>
            <a:pPr marL="0" marR="0" lvl="0" indent="0" algn="l" rtl="0">
              <a:spcBef>
                <a:spcPts val="0"/>
              </a:spcBef>
              <a:buNone/>
            </a:pPr>
            <a:endParaRPr lang="en-US" sz="1800" dirty="0"/>
          </a:p>
          <a:p>
            <a:pPr marL="0" marR="0" lvl="0" indent="0" algn="l" rtl="0">
              <a:spcBef>
                <a:spcPts val="0"/>
              </a:spcBef>
              <a:buNone/>
            </a:pPr>
            <a:r>
              <a:rPr lang="en-US" sz="1800" b="0" i="0" u="none" strike="noStrike" cap="none" baseline="0" dirty="0" smtClean="0">
                <a:solidFill>
                  <a:schemeClr val="dk1"/>
                </a:solidFill>
                <a:latin typeface="Arial"/>
                <a:ea typeface="Arial"/>
                <a:cs typeface="Arial"/>
                <a:sym typeface="Arial"/>
              </a:rPr>
              <a:t>Get the good stuff</a:t>
            </a:r>
          </a:p>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106" name="Shape 106"/>
          <p:cNvPicPr preferRelativeResize="0"/>
          <p:nvPr/>
        </p:nvPicPr>
        <p:blipFill rotWithShape="1">
          <a:blip r:embed="rId3">
            <a:alphaModFix/>
          </a:blip>
          <a:srcRect/>
          <a:stretch/>
        </p:blipFill>
        <p:spPr>
          <a:xfrm>
            <a:off x="0" y="-76200"/>
            <a:ext cx="4419599" cy="58864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POI_THEME_TEMPLATE_DESIGN">
  <a:themeElements>
    <a:clrScheme name="">
      <a:dk1>
        <a:srgbClr val="C7A513"/>
      </a:dk1>
      <a:lt1>
        <a:srgbClr val="FFFFFF"/>
      </a:lt1>
      <a:dk2>
        <a:srgbClr val="000000"/>
      </a:dk2>
      <a:lt2>
        <a:srgbClr val="808080"/>
      </a:lt2>
      <a:accent1>
        <a:srgbClr val="BBE0E3"/>
      </a:accent1>
      <a:accent2>
        <a:srgbClr val="333399"/>
      </a:accent2>
      <a:accent3>
        <a:srgbClr val="FFFFFF"/>
      </a:accent3>
      <a:accent4>
        <a:srgbClr val="AA8C0E"/>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26803</TotalTime>
  <Words>849</Words>
  <Application>Microsoft Office PowerPoint</Application>
  <PresentationFormat>On-screen Show (4:3)</PresentationFormat>
  <Paragraphs>153</Paragraphs>
  <Slides>43</Slides>
  <Notes>22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43</vt:i4>
      </vt:variant>
    </vt:vector>
  </HeadingPairs>
  <TitlesOfParts>
    <vt:vector size="45" baseType="lpstr">
      <vt:lpstr>Arial</vt:lpstr>
      <vt:lpstr>POI_THEME_TEMPLATE_DESIGN</vt:lpstr>
      <vt:lpstr>        Non Traditional  Fall Crops for  South Louisiana  Stephanie Elwood Extension Associate</vt:lpstr>
      <vt:lpstr>Fall Crops </vt:lpstr>
      <vt:lpstr>PowerPoint Presentation</vt:lpstr>
      <vt:lpstr>PowerPoint Presentation</vt:lpstr>
      <vt:lpstr>PowerPoint Presentation</vt:lpstr>
      <vt:lpstr>CARROTS</vt:lpstr>
      <vt:lpstr>PowerPoint Presentation</vt:lpstr>
      <vt:lpstr>Planting methods</vt:lpstr>
      <vt:lpstr>Seed Selection</vt:lpstr>
      <vt:lpstr>Direct Seed</vt:lpstr>
      <vt:lpstr>Transplants</vt:lpstr>
      <vt:lpstr>CAULIFLOWER</vt:lpstr>
      <vt:lpstr>Graffiti Cauliflower</vt:lpstr>
      <vt:lpstr>PowerPoint Presentation</vt:lpstr>
      <vt:lpstr>   BROCCOLI</vt:lpstr>
      <vt:lpstr>       CABBAGE</vt:lpstr>
      <vt:lpstr>FENNEL</vt:lpstr>
      <vt:lpstr>PowerPoint Presentation</vt:lpstr>
      <vt:lpstr>Roasted Fennel</vt:lpstr>
      <vt:lpstr>RED CABBAGE</vt:lpstr>
      <vt:lpstr>Landscape </vt:lpstr>
      <vt:lpstr>CHINESE CABBAGE</vt:lpstr>
      <vt:lpstr>PAC CHOI</vt:lpstr>
      <vt:lpstr>PowerPoint Presentation</vt:lpstr>
      <vt:lpstr>PowerPoint Presentation</vt:lpstr>
      <vt:lpstr>RADISH</vt:lpstr>
      <vt:lpstr>BEETS</vt:lpstr>
      <vt:lpstr>PowerPoint Presentation</vt:lpstr>
      <vt:lpstr>MUSTARD</vt:lpstr>
      <vt:lpstr>PowerPoint Presentation</vt:lpstr>
      <vt:lpstr>PowerPoint Presentation</vt:lpstr>
      <vt:lpstr>KALE</vt:lpstr>
      <vt:lpstr>PowerPoint Presentation</vt:lpstr>
      <vt:lpstr>COLLARD</vt:lpstr>
      <vt:lpstr>LETTUCE HEAD</vt:lpstr>
      <vt:lpstr>LEAF LETTUCE</vt:lpstr>
      <vt:lpstr>BIBB LETTUCE</vt:lpstr>
      <vt:lpstr>TURNIP</vt:lpstr>
      <vt:lpstr>Micro greens !</vt:lpstr>
      <vt:lpstr>PowerPoint Presentation</vt:lpstr>
      <vt:lpstr>PowerPoint Presentation</vt:lpstr>
      <vt:lpstr>PowerPoint Presentation</vt:lpstr>
      <vt:lpstr>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Fall Vegetables in  South Louisiana  Stephanie Elwood Extension Associate</dc:title>
  <dc:creator>user</dc:creator>
  <cp:lastModifiedBy>Stephanie Elwood</cp:lastModifiedBy>
  <cp:revision>16</cp:revision>
  <dcterms:modified xsi:type="dcterms:W3CDTF">2018-11-19T21:14:42Z</dcterms:modified>
</cp:coreProperties>
</file>